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7"/>
  </p:notesMasterIdLst>
  <p:handoutMasterIdLst>
    <p:handoutMasterId r:id="rId18"/>
  </p:handoutMasterIdLst>
  <p:sldIdLst>
    <p:sldId id="610" r:id="rId5"/>
    <p:sldId id="713" r:id="rId6"/>
    <p:sldId id="722" r:id="rId7"/>
    <p:sldId id="724" r:id="rId8"/>
    <p:sldId id="725" r:id="rId9"/>
    <p:sldId id="714" r:id="rId10"/>
    <p:sldId id="715" r:id="rId11"/>
    <p:sldId id="716" r:id="rId12"/>
    <p:sldId id="717" r:id="rId13"/>
    <p:sldId id="718" r:id="rId14"/>
    <p:sldId id="719" r:id="rId15"/>
    <p:sldId id="712" r:id="rId1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00FF99"/>
    <a:srgbClr val="33CC33"/>
    <a:srgbClr val="FF0066"/>
    <a:srgbClr val="FF99CC"/>
    <a:srgbClr val="0033CC"/>
    <a:srgbClr val="F65273"/>
    <a:srgbClr val="F85673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8633" autoAdjust="0"/>
  </p:normalViewPr>
  <p:slideViewPr>
    <p:cSldViewPr snapToGrid="0" snapToObjects="1">
      <p:cViewPr varScale="1">
        <p:scale>
          <a:sx n="79" d="100"/>
          <a:sy n="79" d="100"/>
        </p:scale>
        <p:origin x="1170" y="6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3240" y="7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655980751560027E-2"/>
          <c:y val="0.12805571164201851"/>
          <c:w val="0.91999932607413915"/>
          <c:h val="0.78010985237978092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Alimentos</c:v>
                </c:pt>
              </c:strCache>
            </c:strRef>
          </c:tx>
          <c:spPr>
            <a:ln w="28575" cap="rnd">
              <a:solidFill>
                <a:srgbClr val="81BC00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9EE9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Hoja1!$A$2:$A$12</c:f>
              <c:numCache>
                <c:formatCode>mmm\-yy</c:formatCode>
                <c:ptCount val="11"/>
                <c:pt idx="0">
                  <c:v>43678</c:v>
                </c:pt>
                <c:pt idx="1">
                  <c:v>43709</c:v>
                </c:pt>
                <c:pt idx="2">
                  <c:v>43739</c:v>
                </c:pt>
                <c:pt idx="3">
                  <c:v>43770</c:v>
                </c:pt>
                <c:pt idx="4">
                  <c:v>43800</c:v>
                </c:pt>
                <c:pt idx="5">
                  <c:v>43831</c:v>
                </c:pt>
                <c:pt idx="6">
                  <c:v>43862</c:v>
                </c:pt>
                <c:pt idx="7">
                  <c:v>43891</c:v>
                </c:pt>
                <c:pt idx="8">
                  <c:v>43922</c:v>
                </c:pt>
                <c:pt idx="9">
                  <c:v>43952</c:v>
                </c:pt>
                <c:pt idx="10">
                  <c:v>43983</c:v>
                </c:pt>
              </c:numCache>
            </c:numRef>
          </c:cat>
          <c:val>
            <c:numRef>
              <c:f>Hoja1!$B$2:$B$12</c:f>
              <c:numCache>
                <c:formatCode>0%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1.0105263157894737</c:v>
                </c:pt>
                <c:pt idx="3">
                  <c:v>0.98947368421052628</c:v>
                </c:pt>
                <c:pt idx="4">
                  <c:v>1.0210526315789474</c:v>
                </c:pt>
                <c:pt idx="5">
                  <c:v>0.98947368421052628</c:v>
                </c:pt>
                <c:pt idx="6">
                  <c:v>1.0421052631578949</c:v>
                </c:pt>
                <c:pt idx="7">
                  <c:v>1.2736842105263158</c:v>
                </c:pt>
                <c:pt idx="8">
                  <c:v>1.2315789473684211</c:v>
                </c:pt>
                <c:pt idx="9">
                  <c:v>1.1578947368421053</c:v>
                </c:pt>
                <c:pt idx="10">
                  <c:v>1.1473684210526318</c:v>
                </c:pt>
              </c:numCache>
            </c:numRef>
          </c:val>
          <c:smooth val="0"/>
          <c:extLst xmlns:c16r2="http://schemas.microsoft.com/office/drawing/2015/06/chart" xmlns:c15="http://schemas.microsoft.com/office/drawing/2012/chart">
            <c:ext xmlns:c16="http://schemas.microsoft.com/office/drawing/2014/chart" uri="{C3380CC4-5D6E-409C-BE32-E72D297353CC}">
              <c16:uniqueId val="{00000009-1ED3-4A77-BB65-A6DD40334D5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Carne Fresca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00B6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Hoja1!$A$2:$A$12</c:f>
              <c:numCache>
                <c:formatCode>mmm\-yy</c:formatCode>
                <c:ptCount val="11"/>
                <c:pt idx="0">
                  <c:v>43678</c:v>
                </c:pt>
                <c:pt idx="1">
                  <c:v>43709</c:v>
                </c:pt>
                <c:pt idx="2">
                  <c:v>43739</c:v>
                </c:pt>
                <c:pt idx="3">
                  <c:v>43770</c:v>
                </c:pt>
                <c:pt idx="4">
                  <c:v>43800</c:v>
                </c:pt>
                <c:pt idx="5">
                  <c:v>43831</c:v>
                </c:pt>
                <c:pt idx="6">
                  <c:v>43862</c:v>
                </c:pt>
                <c:pt idx="7">
                  <c:v>43891</c:v>
                </c:pt>
                <c:pt idx="8">
                  <c:v>43922</c:v>
                </c:pt>
                <c:pt idx="9">
                  <c:v>43952</c:v>
                </c:pt>
                <c:pt idx="10">
                  <c:v>43983</c:v>
                </c:pt>
              </c:numCache>
            </c:numRef>
          </c:cat>
          <c:val>
            <c:numRef>
              <c:f>Hoja1!$C$2:$C$12</c:f>
              <c:numCache>
                <c:formatCode>0%</c:formatCode>
                <c:ptCount val="11"/>
                <c:pt idx="0">
                  <c:v>1</c:v>
                </c:pt>
                <c:pt idx="1">
                  <c:v>0.90078623668777036</c:v>
                </c:pt>
                <c:pt idx="2">
                  <c:v>1.021903772985999</c:v>
                </c:pt>
                <c:pt idx="3">
                  <c:v>0.94156681594789982</c:v>
                </c:pt>
                <c:pt idx="4">
                  <c:v>1.1042138118970091</c:v>
                </c:pt>
                <c:pt idx="5">
                  <c:v>1.036920248624511</c:v>
                </c:pt>
                <c:pt idx="6">
                  <c:v>1.1475913825716679</c:v>
                </c:pt>
                <c:pt idx="7">
                  <c:v>1.234057984314674</c:v>
                </c:pt>
                <c:pt idx="8">
                  <c:v>1.2875946323535763</c:v>
                </c:pt>
                <c:pt idx="9">
                  <c:v>1.2543136536185944</c:v>
                </c:pt>
                <c:pt idx="10">
                  <c:v>1.304683518747247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ED3-4A77-BB65-A6DD40334D5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Carnes Frías</c:v>
                </c:pt>
              </c:strCache>
            </c:strRef>
          </c:tx>
          <c:spPr>
            <a:ln w="28575" cap="rnd">
              <a:solidFill>
                <a:srgbClr val="006290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Hoja1!$A$2:$A$12</c:f>
              <c:numCache>
                <c:formatCode>mmm\-yy</c:formatCode>
                <c:ptCount val="11"/>
                <c:pt idx="0">
                  <c:v>43678</c:v>
                </c:pt>
                <c:pt idx="1">
                  <c:v>43709</c:v>
                </c:pt>
                <c:pt idx="2">
                  <c:v>43739</c:v>
                </c:pt>
                <c:pt idx="3">
                  <c:v>43770</c:v>
                </c:pt>
                <c:pt idx="4">
                  <c:v>43800</c:v>
                </c:pt>
                <c:pt idx="5">
                  <c:v>43831</c:v>
                </c:pt>
                <c:pt idx="6">
                  <c:v>43862</c:v>
                </c:pt>
                <c:pt idx="7">
                  <c:v>43891</c:v>
                </c:pt>
                <c:pt idx="8">
                  <c:v>43922</c:v>
                </c:pt>
                <c:pt idx="9">
                  <c:v>43952</c:v>
                </c:pt>
                <c:pt idx="10">
                  <c:v>43983</c:v>
                </c:pt>
              </c:numCache>
            </c:numRef>
          </c:cat>
          <c:val>
            <c:numRef>
              <c:f>Hoja1!$D$2:$D$12</c:f>
              <c:numCache>
                <c:formatCode>0%</c:formatCode>
                <c:ptCount val="11"/>
                <c:pt idx="0">
                  <c:v>1</c:v>
                </c:pt>
                <c:pt idx="1">
                  <c:v>0.98164969848162908</c:v>
                </c:pt>
                <c:pt idx="2">
                  <c:v>0.97853259661463943</c:v>
                </c:pt>
                <c:pt idx="3">
                  <c:v>0.91896038445374806</c:v>
                </c:pt>
                <c:pt idx="4">
                  <c:v>1.0429499057571596</c:v>
                </c:pt>
                <c:pt idx="5">
                  <c:v>1.0173235704405463</c:v>
                </c:pt>
                <c:pt idx="6">
                  <c:v>1.0576361865664319</c:v>
                </c:pt>
                <c:pt idx="7">
                  <c:v>1.1805964602942791</c:v>
                </c:pt>
                <c:pt idx="8">
                  <c:v>1.2257743053837113</c:v>
                </c:pt>
                <c:pt idx="9">
                  <c:v>1.2444324584589135</c:v>
                </c:pt>
                <c:pt idx="10">
                  <c:v>1.2620269718227748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56C-47DE-9289-A95AE73EB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76878128"/>
        <c:axId val="-276862896"/>
      </c:lineChart>
      <c:dateAx>
        <c:axId val="-27687812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276862896"/>
        <c:crosses val="autoZero"/>
        <c:auto val="1"/>
        <c:lblOffset val="100"/>
        <c:baseTimeUnit val="months"/>
      </c:dateAx>
      <c:valAx>
        <c:axId val="-276862896"/>
        <c:scaling>
          <c:orientation val="minMax"/>
          <c:max val="1.32"/>
          <c:min val="0.9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27687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937824340004842"/>
          <c:y val="1.8527753577959657E-2"/>
          <c:w val="0.45359628862960177"/>
          <c:h val="5.9401145073526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Segmentos de carne fresca</a:t>
            </a:r>
          </a:p>
          <a:p>
            <a:pPr algn="l">
              <a:defRPr/>
            </a:pPr>
            <a:r>
              <a:rPr lang="es-CO"/>
              <a:t>Volumen% | Evolución trimestral</a:t>
            </a:r>
          </a:p>
        </c:rich>
      </c:tx>
      <c:layout>
        <c:manualLayout>
          <c:xMode val="edge"/>
          <c:yMode val="edge"/>
          <c:x val="2.9312417979002626E-2"/>
          <c:y val="8.177569591975764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848786089238847"/>
          <c:y val="0.18946076548061147"/>
          <c:w val="0.86185916994750666"/>
          <c:h val="0.74213826488714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Cerdo</c:v>
                </c:pt>
              </c:strCache>
            </c:strRef>
          </c:tx>
          <c:spPr>
            <a:solidFill>
              <a:srgbClr val="ED6666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Hoja1!$A$2:$A$27</c:f>
              <c:strCache>
                <c:ptCount val="26"/>
                <c:pt idx="0">
                  <c:v>Q1-20</c:v>
                </c:pt>
                <c:pt idx="1">
                  <c:v>Q2-20</c:v>
                </c:pt>
                <c:pt idx="3">
                  <c:v>Q1-20</c:v>
                </c:pt>
                <c:pt idx="4">
                  <c:v>Q2-20</c:v>
                </c:pt>
                <c:pt idx="6">
                  <c:v>Q1-20</c:v>
                </c:pt>
                <c:pt idx="7">
                  <c:v>Q2-20</c:v>
                </c:pt>
                <c:pt idx="9">
                  <c:v>Q1-20</c:v>
                </c:pt>
                <c:pt idx="10">
                  <c:v>Q2-20</c:v>
                </c:pt>
                <c:pt idx="12">
                  <c:v>Q1-20</c:v>
                </c:pt>
                <c:pt idx="13">
                  <c:v>Q2-20</c:v>
                </c:pt>
                <c:pt idx="15">
                  <c:v>Q1-20</c:v>
                </c:pt>
                <c:pt idx="16">
                  <c:v>Q2-20</c:v>
                </c:pt>
                <c:pt idx="18">
                  <c:v>Q1-20</c:v>
                </c:pt>
                <c:pt idx="19">
                  <c:v>Q2-20</c:v>
                </c:pt>
                <c:pt idx="21">
                  <c:v>Q1-20</c:v>
                </c:pt>
                <c:pt idx="22">
                  <c:v>Q2-20</c:v>
                </c:pt>
                <c:pt idx="24">
                  <c:v>Q1-20</c:v>
                </c:pt>
                <c:pt idx="25">
                  <c:v>Q2-20</c:v>
                </c:pt>
              </c:strCache>
            </c:strRef>
          </c:cat>
          <c:val>
            <c:numRef>
              <c:f>Hoja1!$B$2:$B$27</c:f>
              <c:numCache>
                <c:formatCode>0</c:formatCode>
                <c:ptCount val="26"/>
                <c:pt idx="0">
                  <c:v>16.5</c:v>
                </c:pt>
                <c:pt idx="1">
                  <c:v>15.1</c:v>
                </c:pt>
                <c:pt idx="3">
                  <c:v>12.1</c:v>
                </c:pt>
                <c:pt idx="4">
                  <c:v>11.1</c:v>
                </c:pt>
                <c:pt idx="6">
                  <c:v>38.5</c:v>
                </c:pt>
                <c:pt idx="7">
                  <c:v>35.200000000000003</c:v>
                </c:pt>
                <c:pt idx="9">
                  <c:v>19.2</c:v>
                </c:pt>
                <c:pt idx="10">
                  <c:v>18.2</c:v>
                </c:pt>
                <c:pt idx="12">
                  <c:v>17.8</c:v>
                </c:pt>
                <c:pt idx="13">
                  <c:v>16.399999999999999</c:v>
                </c:pt>
                <c:pt idx="15">
                  <c:v>21.5</c:v>
                </c:pt>
                <c:pt idx="16">
                  <c:v>22.5</c:v>
                </c:pt>
                <c:pt idx="18">
                  <c:v>6.7</c:v>
                </c:pt>
                <c:pt idx="19">
                  <c:v>5.5</c:v>
                </c:pt>
                <c:pt idx="21">
                  <c:v>8.6</c:v>
                </c:pt>
                <c:pt idx="22">
                  <c:v>7.2</c:v>
                </c:pt>
                <c:pt idx="24">
                  <c:v>10.7</c:v>
                </c:pt>
                <c:pt idx="25">
                  <c:v>11.9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AA-47ED-9026-A956E60B886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Res</c:v>
                </c:pt>
              </c:strCache>
            </c:strRef>
          </c:tx>
          <c:spPr>
            <a:solidFill>
              <a:srgbClr val="C700D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Hoja1!$A$2:$A$27</c:f>
              <c:strCache>
                <c:ptCount val="26"/>
                <c:pt idx="0">
                  <c:v>Q1-20</c:v>
                </c:pt>
                <c:pt idx="1">
                  <c:v>Q2-20</c:v>
                </c:pt>
                <c:pt idx="3">
                  <c:v>Q1-20</c:v>
                </c:pt>
                <c:pt idx="4">
                  <c:v>Q2-20</c:v>
                </c:pt>
                <c:pt idx="6">
                  <c:v>Q1-20</c:v>
                </c:pt>
                <c:pt idx="7">
                  <c:v>Q2-20</c:v>
                </c:pt>
                <c:pt idx="9">
                  <c:v>Q1-20</c:v>
                </c:pt>
                <c:pt idx="10">
                  <c:v>Q2-20</c:v>
                </c:pt>
                <c:pt idx="12">
                  <c:v>Q1-20</c:v>
                </c:pt>
                <c:pt idx="13">
                  <c:v>Q2-20</c:v>
                </c:pt>
                <c:pt idx="15">
                  <c:v>Q1-20</c:v>
                </c:pt>
                <c:pt idx="16">
                  <c:v>Q2-20</c:v>
                </c:pt>
                <c:pt idx="18">
                  <c:v>Q1-20</c:v>
                </c:pt>
                <c:pt idx="19">
                  <c:v>Q2-20</c:v>
                </c:pt>
                <c:pt idx="21">
                  <c:v>Q1-20</c:v>
                </c:pt>
                <c:pt idx="22">
                  <c:v>Q2-20</c:v>
                </c:pt>
                <c:pt idx="24">
                  <c:v>Q1-20</c:v>
                </c:pt>
                <c:pt idx="25">
                  <c:v>Q2-20</c:v>
                </c:pt>
              </c:strCache>
            </c:strRef>
          </c:cat>
          <c:val>
            <c:numRef>
              <c:f>Hoja1!$C$2:$C$27</c:f>
              <c:numCache>
                <c:formatCode>0</c:formatCode>
                <c:ptCount val="26"/>
                <c:pt idx="0">
                  <c:v>33</c:v>
                </c:pt>
                <c:pt idx="1">
                  <c:v>29.5</c:v>
                </c:pt>
                <c:pt idx="3">
                  <c:v>36.299999999999997</c:v>
                </c:pt>
                <c:pt idx="4">
                  <c:v>29.2</c:v>
                </c:pt>
                <c:pt idx="6">
                  <c:v>24.9</c:v>
                </c:pt>
                <c:pt idx="7">
                  <c:v>23.7</c:v>
                </c:pt>
                <c:pt idx="9">
                  <c:v>30.3</c:v>
                </c:pt>
                <c:pt idx="10">
                  <c:v>29.1</c:v>
                </c:pt>
                <c:pt idx="12">
                  <c:v>27.6</c:v>
                </c:pt>
                <c:pt idx="13">
                  <c:v>27</c:v>
                </c:pt>
                <c:pt idx="15">
                  <c:v>34.5</c:v>
                </c:pt>
                <c:pt idx="16">
                  <c:v>36.299999999999997</c:v>
                </c:pt>
                <c:pt idx="18">
                  <c:v>38</c:v>
                </c:pt>
                <c:pt idx="19">
                  <c:v>33</c:v>
                </c:pt>
                <c:pt idx="21">
                  <c:v>42.8</c:v>
                </c:pt>
                <c:pt idx="22">
                  <c:v>40.5</c:v>
                </c:pt>
                <c:pt idx="24">
                  <c:v>31.6</c:v>
                </c:pt>
                <c:pt idx="25">
                  <c:v>26.6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6AA-47ED-9026-A956E60B8867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Pollo</c:v>
                </c:pt>
              </c:strCache>
            </c:strRef>
          </c:tx>
          <c:spPr>
            <a:solidFill>
              <a:srgbClr val="802AB7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Hoja1!$A$2:$A$27</c:f>
              <c:strCache>
                <c:ptCount val="26"/>
                <c:pt idx="0">
                  <c:v>Q1-20</c:v>
                </c:pt>
                <c:pt idx="1">
                  <c:v>Q2-20</c:v>
                </c:pt>
                <c:pt idx="3">
                  <c:v>Q1-20</c:v>
                </c:pt>
                <c:pt idx="4">
                  <c:v>Q2-20</c:v>
                </c:pt>
                <c:pt idx="6">
                  <c:v>Q1-20</c:v>
                </c:pt>
                <c:pt idx="7">
                  <c:v>Q2-20</c:v>
                </c:pt>
                <c:pt idx="9">
                  <c:v>Q1-20</c:v>
                </c:pt>
                <c:pt idx="10">
                  <c:v>Q2-20</c:v>
                </c:pt>
                <c:pt idx="12">
                  <c:v>Q1-20</c:v>
                </c:pt>
                <c:pt idx="13">
                  <c:v>Q2-20</c:v>
                </c:pt>
                <c:pt idx="15">
                  <c:v>Q1-20</c:v>
                </c:pt>
                <c:pt idx="16">
                  <c:v>Q2-20</c:v>
                </c:pt>
                <c:pt idx="18">
                  <c:v>Q1-20</c:v>
                </c:pt>
                <c:pt idx="19">
                  <c:v>Q2-20</c:v>
                </c:pt>
                <c:pt idx="21">
                  <c:v>Q1-20</c:v>
                </c:pt>
                <c:pt idx="22">
                  <c:v>Q2-20</c:v>
                </c:pt>
                <c:pt idx="24">
                  <c:v>Q1-20</c:v>
                </c:pt>
                <c:pt idx="25">
                  <c:v>Q2-20</c:v>
                </c:pt>
              </c:strCache>
            </c:strRef>
          </c:cat>
          <c:val>
            <c:numRef>
              <c:f>Hoja1!$D$2:$D$27</c:f>
              <c:numCache>
                <c:formatCode>0</c:formatCode>
                <c:ptCount val="26"/>
                <c:pt idx="0">
                  <c:v>41.6</c:v>
                </c:pt>
                <c:pt idx="1">
                  <c:v>46.3</c:v>
                </c:pt>
                <c:pt idx="3">
                  <c:v>41.2</c:v>
                </c:pt>
                <c:pt idx="4">
                  <c:v>49</c:v>
                </c:pt>
                <c:pt idx="6">
                  <c:v>31.7</c:v>
                </c:pt>
                <c:pt idx="7">
                  <c:v>34.5</c:v>
                </c:pt>
                <c:pt idx="9">
                  <c:v>39.200000000000003</c:v>
                </c:pt>
                <c:pt idx="10">
                  <c:v>41.6</c:v>
                </c:pt>
                <c:pt idx="12">
                  <c:v>46.8</c:v>
                </c:pt>
                <c:pt idx="13">
                  <c:v>48.1</c:v>
                </c:pt>
                <c:pt idx="15">
                  <c:v>39.9</c:v>
                </c:pt>
                <c:pt idx="16">
                  <c:v>38.1</c:v>
                </c:pt>
                <c:pt idx="18">
                  <c:v>47.1</c:v>
                </c:pt>
                <c:pt idx="19">
                  <c:v>53.2</c:v>
                </c:pt>
                <c:pt idx="21">
                  <c:v>38.9</c:v>
                </c:pt>
                <c:pt idx="22">
                  <c:v>42.1</c:v>
                </c:pt>
                <c:pt idx="24">
                  <c:v>51.1</c:v>
                </c:pt>
                <c:pt idx="25">
                  <c:v>56.3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6AA-47ED-9026-A956E60B8867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Gallina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Hoja1!$A$2:$A$27</c:f>
              <c:strCache>
                <c:ptCount val="26"/>
                <c:pt idx="0">
                  <c:v>Q1-20</c:v>
                </c:pt>
                <c:pt idx="1">
                  <c:v>Q2-20</c:v>
                </c:pt>
                <c:pt idx="3">
                  <c:v>Q1-20</c:v>
                </c:pt>
                <c:pt idx="4">
                  <c:v>Q2-20</c:v>
                </c:pt>
                <c:pt idx="6">
                  <c:v>Q1-20</c:v>
                </c:pt>
                <c:pt idx="7">
                  <c:v>Q2-20</c:v>
                </c:pt>
                <c:pt idx="9">
                  <c:v>Q1-20</c:v>
                </c:pt>
                <c:pt idx="10">
                  <c:v>Q2-20</c:v>
                </c:pt>
                <c:pt idx="12">
                  <c:v>Q1-20</c:v>
                </c:pt>
                <c:pt idx="13">
                  <c:v>Q2-20</c:v>
                </c:pt>
                <c:pt idx="15">
                  <c:v>Q1-20</c:v>
                </c:pt>
                <c:pt idx="16">
                  <c:v>Q2-20</c:v>
                </c:pt>
                <c:pt idx="18">
                  <c:v>Q1-20</c:v>
                </c:pt>
                <c:pt idx="19">
                  <c:v>Q2-20</c:v>
                </c:pt>
                <c:pt idx="21">
                  <c:v>Q1-20</c:v>
                </c:pt>
                <c:pt idx="22">
                  <c:v>Q2-20</c:v>
                </c:pt>
                <c:pt idx="24">
                  <c:v>Q1-20</c:v>
                </c:pt>
                <c:pt idx="25">
                  <c:v>Q2-20</c:v>
                </c:pt>
              </c:strCache>
            </c:strRef>
          </c:cat>
          <c:val>
            <c:numRef>
              <c:f>Hoja1!$E$2:$E$27</c:f>
              <c:numCache>
                <c:formatCode>0</c:formatCode>
                <c:ptCount val="26"/>
                <c:pt idx="0">
                  <c:v>0.8</c:v>
                </c:pt>
                <c:pt idx="1">
                  <c:v>1.2</c:v>
                </c:pt>
                <c:pt idx="3">
                  <c:v>0.8</c:v>
                </c:pt>
                <c:pt idx="4">
                  <c:v>1.6</c:v>
                </c:pt>
                <c:pt idx="6">
                  <c:v>0.1</c:v>
                </c:pt>
                <c:pt idx="7">
                  <c:v>0.1</c:v>
                </c:pt>
                <c:pt idx="9">
                  <c:v>1.2</c:v>
                </c:pt>
                <c:pt idx="10">
                  <c:v>1.3</c:v>
                </c:pt>
                <c:pt idx="12">
                  <c:v>0.9</c:v>
                </c:pt>
                <c:pt idx="13">
                  <c:v>1</c:v>
                </c:pt>
                <c:pt idx="15">
                  <c:v>0.2</c:v>
                </c:pt>
                <c:pt idx="16">
                  <c:v>0.4</c:v>
                </c:pt>
                <c:pt idx="18">
                  <c:v>0.5</c:v>
                </c:pt>
                <c:pt idx="19">
                  <c:v>1.4</c:v>
                </c:pt>
                <c:pt idx="21">
                  <c:v>1.2</c:v>
                </c:pt>
                <c:pt idx="22">
                  <c:v>1.8</c:v>
                </c:pt>
                <c:pt idx="24">
                  <c:v>0.4</c:v>
                </c:pt>
                <c:pt idx="25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6AA-47ED-9026-A956E60B8867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Pescados</c:v>
                </c:pt>
              </c:strCache>
            </c:strRef>
          </c:tx>
          <c:spPr>
            <a:solidFill>
              <a:srgbClr val="00E5BA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Hoja1!$A$2:$A$27</c:f>
              <c:strCache>
                <c:ptCount val="26"/>
                <c:pt idx="0">
                  <c:v>Q1-20</c:v>
                </c:pt>
                <c:pt idx="1">
                  <c:v>Q2-20</c:v>
                </c:pt>
                <c:pt idx="3">
                  <c:v>Q1-20</c:v>
                </c:pt>
                <c:pt idx="4">
                  <c:v>Q2-20</c:v>
                </c:pt>
                <c:pt idx="6">
                  <c:v>Q1-20</c:v>
                </c:pt>
                <c:pt idx="7">
                  <c:v>Q2-20</c:v>
                </c:pt>
                <c:pt idx="9">
                  <c:v>Q1-20</c:v>
                </c:pt>
                <c:pt idx="10">
                  <c:v>Q2-20</c:v>
                </c:pt>
                <c:pt idx="12">
                  <c:v>Q1-20</c:v>
                </c:pt>
                <c:pt idx="13">
                  <c:v>Q2-20</c:v>
                </c:pt>
                <c:pt idx="15">
                  <c:v>Q1-20</c:v>
                </c:pt>
                <c:pt idx="16">
                  <c:v>Q2-20</c:v>
                </c:pt>
                <c:pt idx="18">
                  <c:v>Q1-20</c:v>
                </c:pt>
                <c:pt idx="19">
                  <c:v>Q2-20</c:v>
                </c:pt>
                <c:pt idx="21">
                  <c:v>Q1-20</c:v>
                </c:pt>
                <c:pt idx="22">
                  <c:v>Q2-20</c:v>
                </c:pt>
                <c:pt idx="24">
                  <c:v>Q1-20</c:v>
                </c:pt>
                <c:pt idx="25">
                  <c:v>Q2-20</c:v>
                </c:pt>
              </c:strCache>
            </c:strRef>
          </c:cat>
          <c:val>
            <c:numRef>
              <c:f>Hoja1!$F$2:$F$27</c:f>
              <c:numCache>
                <c:formatCode>0</c:formatCode>
                <c:ptCount val="26"/>
                <c:pt idx="0">
                  <c:v>7.8</c:v>
                </c:pt>
                <c:pt idx="1">
                  <c:v>7.6</c:v>
                </c:pt>
                <c:pt idx="3">
                  <c:v>9.1</c:v>
                </c:pt>
                <c:pt idx="4">
                  <c:v>8.6</c:v>
                </c:pt>
                <c:pt idx="6">
                  <c:v>4.5999999999999996</c:v>
                </c:pt>
                <c:pt idx="7">
                  <c:v>6.3</c:v>
                </c:pt>
                <c:pt idx="9">
                  <c:v>9.9</c:v>
                </c:pt>
                <c:pt idx="10">
                  <c:v>9.5</c:v>
                </c:pt>
                <c:pt idx="12">
                  <c:v>6.6</c:v>
                </c:pt>
                <c:pt idx="13">
                  <c:v>7</c:v>
                </c:pt>
                <c:pt idx="15">
                  <c:v>3.8</c:v>
                </c:pt>
                <c:pt idx="16">
                  <c:v>2.6</c:v>
                </c:pt>
                <c:pt idx="18">
                  <c:v>7.4</c:v>
                </c:pt>
                <c:pt idx="19">
                  <c:v>6.6</c:v>
                </c:pt>
                <c:pt idx="21">
                  <c:v>8.4</c:v>
                </c:pt>
                <c:pt idx="22">
                  <c:v>8.3000000000000007</c:v>
                </c:pt>
                <c:pt idx="24">
                  <c:v>6</c:v>
                </c:pt>
                <c:pt idx="25">
                  <c:v>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6AA-47ED-9026-A956E60B8867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Mariscos</c:v>
                </c:pt>
              </c:strCache>
            </c:strRef>
          </c:tx>
          <c:spPr>
            <a:solidFill>
              <a:srgbClr val="00B6F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Hoja1!$A$2:$A$27</c:f>
              <c:strCache>
                <c:ptCount val="26"/>
                <c:pt idx="0">
                  <c:v>Q1-20</c:v>
                </c:pt>
                <c:pt idx="1">
                  <c:v>Q2-20</c:v>
                </c:pt>
                <c:pt idx="3">
                  <c:v>Q1-20</c:v>
                </c:pt>
                <c:pt idx="4">
                  <c:v>Q2-20</c:v>
                </c:pt>
                <c:pt idx="6">
                  <c:v>Q1-20</c:v>
                </c:pt>
                <c:pt idx="7">
                  <c:v>Q2-20</c:v>
                </c:pt>
                <c:pt idx="9">
                  <c:v>Q1-20</c:v>
                </c:pt>
                <c:pt idx="10">
                  <c:v>Q2-20</c:v>
                </c:pt>
                <c:pt idx="12">
                  <c:v>Q1-20</c:v>
                </c:pt>
                <c:pt idx="13">
                  <c:v>Q2-20</c:v>
                </c:pt>
                <c:pt idx="15">
                  <c:v>Q1-20</c:v>
                </c:pt>
                <c:pt idx="16">
                  <c:v>Q2-20</c:v>
                </c:pt>
                <c:pt idx="18">
                  <c:v>Q1-20</c:v>
                </c:pt>
                <c:pt idx="19">
                  <c:v>Q2-20</c:v>
                </c:pt>
                <c:pt idx="21">
                  <c:v>Q1-20</c:v>
                </c:pt>
                <c:pt idx="22">
                  <c:v>Q2-20</c:v>
                </c:pt>
                <c:pt idx="24">
                  <c:v>Q1-20</c:v>
                </c:pt>
                <c:pt idx="25">
                  <c:v>Q2-20</c:v>
                </c:pt>
              </c:strCache>
            </c:strRef>
          </c:cat>
          <c:val>
            <c:numRef>
              <c:f>Hoja1!$G$2:$G$27</c:f>
              <c:numCache>
                <c:formatCode>0</c:formatCode>
                <c:ptCount val="26"/>
                <c:pt idx="0">
                  <c:v>0.3</c:v>
                </c:pt>
                <c:pt idx="1">
                  <c:v>0.4</c:v>
                </c:pt>
                <c:pt idx="3">
                  <c:v>0.4</c:v>
                </c:pt>
                <c:pt idx="4">
                  <c:v>0.5</c:v>
                </c:pt>
                <c:pt idx="6">
                  <c:v>0.2</c:v>
                </c:pt>
                <c:pt idx="7">
                  <c:v>0.3</c:v>
                </c:pt>
                <c:pt idx="9">
                  <c:v>0.2</c:v>
                </c:pt>
                <c:pt idx="10">
                  <c:v>0.3</c:v>
                </c:pt>
                <c:pt idx="12">
                  <c:v>0.3</c:v>
                </c:pt>
                <c:pt idx="13">
                  <c:v>0.5</c:v>
                </c:pt>
                <c:pt idx="15">
                  <c:v>0.1</c:v>
                </c:pt>
                <c:pt idx="16">
                  <c:v>0.1</c:v>
                </c:pt>
                <c:pt idx="18">
                  <c:v>0.3</c:v>
                </c:pt>
                <c:pt idx="19">
                  <c:v>0.3</c:v>
                </c:pt>
                <c:pt idx="21">
                  <c:v>0.1</c:v>
                </c:pt>
                <c:pt idx="22">
                  <c:v>0.1</c:v>
                </c:pt>
                <c:pt idx="24">
                  <c:v>0.2</c:v>
                </c:pt>
                <c:pt idx="25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6AA-47ED-9026-A956E60B886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-233146512"/>
        <c:axId val="-233174256"/>
      </c:barChart>
      <c:catAx>
        <c:axId val="-23314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233174256"/>
        <c:crosses val="autoZero"/>
        <c:auto val="1"/>
        <c:lblAlgn val="ctr"/>
        <c:lblOffset val="100"/>
        <c:noMultiLvlLbl val="0"/>
      </c:catAx>
      <c:valAx>
        <c:axId val="-233174256"/>
        <c:scaling>
          <c:orientation val="minMax"/>
          <c:max val="100"/>
        </c:scaling>
        <c:delete val="1"/>
        <c:axPos val="l"/>
        <c:numFmt formatCode="0" sourceLinked="1"/>
        <c:majorTickMark val="none"/>
        <c:minorTickMark val="none"/>
        <c:tickLblPos val="nextTo"/>
        <c:crossAx val="-233146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17424876896455654"/>
          <c:w val="9.7565862860892388E-2"/>
          <c:h val="0.762942774612874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2442294420294803E-2"/>
          <c:y val="3.8207785608959502E-2"/>
          <c:w val="0.889096742208771"/>
          <c:h val="0.84725463388570665"/>
        </c:manualLayout>
      </c:layout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175D9B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6-D7E7-5E4E-8DF9-5DBBDE97A110}"/>
              </c:ext>
            </c:extLst>
          </c:dPt>
          <c:dPt>
            <c:idx val="1"/>
            <c:invertIfNegative val="0"/>
            <c:bubble3D val="0"/>
            <c:spPr>
              <a:solidFill>
                <a:srgbClr val="7CC242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0A1-412D-A552-FE6ACA07F029}"/>
              </c:ext>
            </c:extLst>
          </c:dPt>
          <c:dPt>
            <c:idx val="2"/>
            <c:invertIfNegative val="0"/>
            <c:bubble3D val="0"/>
            <c:spPr>
              <a:solidFill>
                <a:srgbClr val="F26334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0A1-412D-A552-FE6ACA07F029}"/>
              </c:ext>
            </c:extLst>
          </c:dPt>
          <c:dPt>
            <c:idx val="3"/>
            <c:invertIfNegative val="0"/>
            <c:bubble3D val="0"/>
            <c:spPr>
              <a:solidFill>
                <a:srgbClr val="FFE864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0A1-412D-A552-FE6ACA07F029}"/>
              </c:ext>
            </c:extLst>
          </c:dPt>
          <c:dPt>
            <c:idx val="4"/>
            <c:invertIfNegative val="0"/>
            <c:bubble3D val="0"/>
            <c:spPr>
              <a:solidFill>
                <a:srgbClr val="0B1561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0A1-412D-A552-FE6ACA07F029}"/>
              </c:ext>
            </c:extLst>
          </c:dPt>
          <c:dPt>
            <c:idx val="5"/>
            <c:invertIfNegative val="0"/>
            <c:bubble3D val="0"/>
            <c:spPr>
              <a:solidFill>
                <a:srgbClr val="CDDF69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0A1-412D-A552-FE6ACA07F029}"/>
              </c:ext>
            </c:extLst>
          </c:dPt>
          <c:dPt>
            <c:idx val="15"/>
            <c:invertIfNegative val="0"/>
            <c:bubble3D val="0"/>
            <c:spPr>
              <a:solidFill>
                <a:srgbClr val="FF500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B0A1-412D-A552-FE6ACA07F029}"/>
              </c:ext>
            </c:extLst>
          </c:dPt>
          <c:dPt>
            <c:idx val="16"/>
            <c:invertIfNegative val="0"/>
            <c:bubble3D val="0"/>
            <c:spPr>
              <a:solidFill>
                <a:srgbClr val="FF5000">
                  <a:lumMod val="60000"/>
                  <a:lumOff val="40000"/>
                </a:srgb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B0A1-412D-A552-FE6ACA07F029}"/>
              </c:ext>
            </c:extLst>
          </c:dPt>
          <c:dPt>
            <c:idx val="17"/>
            <c:invertIfNegative val="0"/>
            <c:bubble3D val="0"/>
            <c:spPr>
              <a:solidFill>
                <a:srgbClr val="FEDB0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B0A1-412D-A552-FE6ACA07F029}"/>
              </c:ext>
            </c:extLst>
          </c:dPt>
          <c:dPt>
            <c:idx val="18"/>
            <c:invertIfNegative val="0"/>
            <c:bubble3D val="0"/>
            <c:spPr>
              <a:solidFill>
                <a:srgbClr val="AEAE9F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B0A1-412D-A552-FE6ACA07F029}"/>
              </c:ext>
            </c:extLst>
          </c:dPt>
          <c:dPt>
            <c:idx val="19"/>
            <c:invertIfNegative val="0"/>
            <c:bubble3D val="0"/>
            <c:spPr>
              <a:solidFill>
                <a:srgbClr val="333333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B0A1-412D-A552-FE6ACA07F029}"/>
              </c:ext>
            </c:extLst>
          </c:dPt>
          <c:dLbls>
            <c:dLbl>
              <c:idx val="0"/>
              <c:layout>
                <c:manualLayout>
                  <c:x val="-0.12446697188162782"/>
                  <c:y val="-8.0385290648591318E-2"/>
                </c:manualLayout>
              </c:layout>
              <c:tx>
                <c:rich>
                  <a:bodyPr/>
                  <a:lstStyle/>
                  <a:p>
                    <a:fld id="{2023AC8E-108A-414A-8943-3B19248C042B}" type="CELLRANGE">
                      <a:rPr lang="en-US"/>
                      <a:pPr/>
                      <a:t>[CELLRANGE]</a:t>
                    </a:fld>
                    <a:endParaRPr lang="es-CO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D7E7-5E4E-8DF9-5DBBDE97A11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-0.12420536406416242"/>
                  <c:y val="-3.0490972314982875E-2"/>
                </c:manualLayout>
              </c:layout>
              <c:tx>
                <c:rich>
                  <a:bodyPr/>
                  <a:lstStyle/>
                  <a:p>
                    <a:fld id="{D699568A-0572-4FAF-8EC2-5482DA69BC56}" type="CELLRANGE">
                      <a:rPr lang="en-US"/>
                      <a:pPr/>
                      <a:t>[CELLRANGE]</a:t>
                    </a:fld>
                    <a:endParaRPr lang="es-CO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0A1-412D-A552-FE6ACA07F02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-0.14984415673619988"/>
                  <c:y val="-5.8210038055876448E-2"/>
                </c:manualLayout>
              </c:layout>
              <c:tx>
                <c:rich>
                  <a:bodyPr/>
                  <a:lstStyle/>
                  <a:p>
                    <a:fld id="{33385EC5-0D2B-4644-865B-24258C9396C1}" type="CELLRANGE">
                      <a:rPr lang="en-US"/>
                      <a:pPr/>
                      <a:t>[CELLRANGE]</a:t>
                    </a:fld>
                    <a:endParaRPr lang="es-CO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0A1-412D-A552-FE6ACA07F02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"/>
              <c:layout>
                <c:manualLayout>
                  <c:x val="-7.0470277286764221E-2"/>
                  <c:y val="-1.9403346018625364E-2"/>
                </c:manualLayout>
              </c:layout>
              <c:tx>
                <c:rich>
                  <a:bodyPr/>
                  <a:lstStyle/>
                  <a:p>
                    <a:fld id="{F151C5EF-82A9-4724-BEEB-307F03829767}" type="CELLRANGE">
                      <a:rPr lang="en-US"/>
                      <a:pPr/>
                      <a:t>[CELLRANGE]</a:t>
                    </a:fld>
                    <a:endParaRPr lang="es-CO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0A1-412D-A552-FE6ACA07F02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"/>
              <c:layout>
                <c:manualLayout>
                  <c:x val="-6.8065693174857098E-2"/>
                  <c:y val="-0.1191919826858422"/>
                </c:manualLayout>
              </c:layout>
              <c:tx>
                <c:rich>
                  <a:bodyPr/>
                  <a:lstStyle/>
                  <a:p>
                    <a:fld id="{96B40B3D-C69E-46CA-B762-5393C5B136C1}" type="CELLRANGE">
                      <a:rPr lang="en-US" dirty="0"/>
                      <a:pPr/>
                      <a:t>[CELLRANGE]</a:t>
                    </a:fld>
                    <a:endParaRPr lang="es-CO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0A1-412D-A552-FE6ACA07F02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E3C065C4-CD02-4F78-B361-73BB6BF707CA}" type="CELLRANGE">
                      <a:rPr lang="es-CO"/>
                      <a:pPr/>
                      <a:t>[CELLRANGE]</a:t>
                    </a:fld>
                    <a:endParaRPr lang="es-CO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s-CO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DataLabelsRange val="1"/>
                <c15:showLeaderLines val="1"/>
              </c:ext>
            </c:extLst>
          </c:dLbls>
          <c:xVal>
            <c:numRef>
              <c:f>Sheet1!$A$2:$A$7</c:f>
              <c:numCache>
                <c:formatCode>0</c:formatCode>
                <c:ptCount val="6"/>
                <c:pt idx="0">
                  <c:v>5</c:v>
                </c:pt>
                <c:pt idx="1">
                  <c:v>11.5</c:v>
                </c:pt>
                <c:pt idx="2">
                  <c:v>27.4</c:v>
                </c:pt>
                <c:pt idx="3">
                  <c:v>16.5</c:v>
                </c:pt>
                <c:pt idx="4">
                  <c:v>28.5</c:v>
                </c:pt>
                <c:pt idx="5">
                  <c:v>11.1</c:v>
                </c:pt>
              </c:numCache>
            </c:numRef>
          </c:xVal>
          <c:yVal>
            <c:numRef>
              <c:f>Sheet1!$B$2:$B$7</c:f>
              <c:numCache>
                <c:formatCode>_(* #,##0_);_(* \(#,##0\);_(* "-"_);_(@_)</c:formatCode>
                <c:ptCount val="6"/>
                <c:pt idx="0">
                  <c:v>98.039215686274517</c:v>
                </c:pt>
                <c:pt idx="1">
                  <c:v>100.87719298245614</c:v>
                </c:pt>
                <c:pt idx="2">
                  <c:v>103.00751879699249</c:v>
                </c:pt>
                <c:pt idx="3">
                  <c:v>97.633136094674569</c:v>
                </c:pt>
                <c:pt idx="4">
                  <c:v>101.78571428571428</c:v>
                </c:pt>
                <c:pt idx="5">
                  <c:v>92.5</c:v>
                </c:pt>
              </c:numCache>
            </c:numRef>
          </c:yVal>
          <c:bubbleSize>
            <c:numRef>
              <c:f>Sheet1!$C$2:$C$7</c:f>
              <c:numCache>
                <c:formatCode>_(* #,##0_);_(* \(#,##0\);_(* "-"_);_(@_)</c:formatCode>
                <c:ptCount val="6"/>
                <c:pt idx="0">
                  <c:v>98.039215686274517</c:v>
                </c:pt>
                <c:pt idx="1">
                  <c:v>100.87719298245614</c:v>
                </c:pt>
                <c:pt idx="2">
                  <c:v>103.00751879699249</c:v>
                </c:pt>
                <c:pt idx="3">
                  <c:v>97.633136094674569</c:v>
                </c:pt>
                <c:pt idx="4">
                  <c:v>101.78571428571428</c:v>
                </c:pt>
                <c:pt idx="5">
                  <c:v>92.5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26-B0A1-412D-A552-FE6ACA07F029}"/>
            </c:ext>
            <c:ext xmlns:c15="http://schemas.microsoft.com/office/drawing/2012/chart" uri="{02D57815-91ED-43cb-92C2-25804820EDAC}">
              <c15:datalabelsRange>
                <c15:f>Sheet1!$D$2:$D$7</c15:f>
                <c15:dlblRangeCache>
                  <c:ptCount val="6"/>
                  <c:pt idx="0">
                    <c:v> Un responsable  </c:v>
                  </c:pt>
                  <c:pt idx="1">
                    <c:v> Dinks  </c:v>
                  </c:pt>
                  <c:pt idx="2">
                    <c:v> Adultos Jóvenes  </c:v>
                  </c:pt>
                  <c:pt idx="3">
                    <c:v> Familia pequeña  </c:v>
                  </c:pt>
                  <c:pt idx="4">
                    <c:v> Familia Grandes  </c:v>
                  </c:pt>
                  <c:pt idx="5">
                    <c:v> Hogares Seniors  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40"/>
        <c:showNegBubbles val="1"/>
        <c:axId val="-233173168"/>
        <c:axId val="-233172080"/>
      </c:bubbleChart>
      <c:valAx>
        <c:axId val="-23317316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0" sourceLinked="1"/>
        <c:majorTickMark val="none"/>
        <c:minorTickMark val="none"/>
        <c:tickLblPos val="low"/>
        <c:spPr>
          <a:ln w="2743">
            <a:solidFill>
              <a:schemeClr val="accent3"/>
            </a:solidFill>
            <a:prstDash val="solid"/>
          </a:ln>
        </c:spPr>
        <c:txPr>
          <a:bodyPr rot="0" vert="horz"/>
          <a:lstStyle/>
          <a:p>
            <a:pPr algn="l">
              <a:defRPr/>
            </a:pPr>
            <a:endParaRPr lang="es-CO"/>
          </a:p>
        </c:txPr>
        <c:crossAx val="-233172080"/>
        <c:crossesAt val="100"/>
        <c:crossBetween val="midCat"/>
        <c:majorUnit val="5"/>
        <c:minorUnit val="1"/>
      </c:valAx>
      <c:valAx>
        <c:axId val="-233172080"/>
        <c:scaling>
          <c:orientation val="minMax"/>
          <c:max val="150"/>
          <c:min val="70"/>
        </c:scaling>
        <c:delete val="0"/>
        <c:axPos val="l"/>
        <c:numFmt formatCode="_(* #,##0_);_(* \(#,##0\);_(* &quot;-&quot;_);_(@_)" sourceLinked="1"/>
        <c:majorTickMark val="none"/>
        <c:minorTickMark val="none"/>
        <c:tickLblPos val="low"/>
        <c:crossAx val="-233173168"/>
        <c:crossesAt val="17"/>
        <c:crossBetween val="midCat"/>
        <c:majorUnit val="15"/>
      </c:valAx>
      <c:spPr>
        <a:noFill/>
        <a:ln w="2194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anchor="ctr" anchorCtr="1"/>
    <a:lstStyle/>
    <a:p>
      <a:pPr algn="just">
        <a:defRPr sz="1000" b="0" i="0" u="none" strike="noStrike" baseline="0">
          <a:ln>
            <a:noFill/>
          </a:ln>
          <a:solidFill>
            <a:schemeClr val="tx1">
              <a:lumMod val="50000"/>
            </a:schemeClr>
          </a:solidFill>
          <a:latin typeface="Arial"/>
          <a:ea typeface="Arial"/>
          <a:cs typeface="Arial"/>
        </a:defRPr>
      </a:pPr>
      <a:endParaRPr lang="es-CO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628098353281445E-2"/>
          <c:y val="6.397637566630443E-2"/>
          <c:w val="0.93037190164671857"/>
          <c:h val="0.72236692147259962"/>
        </c:manualLayout>
      </c:layout>
      <c:lineChart>
        <c:grouping val="standard"/>
        <c:varyColors val="0"/>
        <c:ser>
          <c:idx val="1"/>
          <c:order val="1"/>
          <c:tx>
            <c:strRef>
              <c:f>Hoja1!$A$3</c:f>
              <c:strCache>
                <c:ptCount val="1"/>
                <c:pt idx="0">
                  <c:v>Carne de Cerdo</c:v>
                </c:pt>
              </c:strCache>
            </c:strRef>
          </c:tx>
          <c:spPr>
            <a:ln w="28575" cap="rnd">
              <a:solidFill>
                <a:srgbClr val="F85A7B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F85A7B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Q2-19</c:v>
                </c:pt>
                <c:pt idx="1">
                  <c:v>Q3-19</c:v>
                </c:pt>
                <c:pt idx="2">
                  <c:v>Q4-19</c:v>
                </c:pt>
                <c:pt idx="3">
                  <c:v>Q1-20</c:v>
                </c:pt>
                <c:pt idx="4">
                  <c:v>Q2-20</c:v>
                </c:pt>
              </c:strCache>
            </c:strRef>
          </c:cat>
          <c:val>
            <c:numRef>
              <c:f>Hoja1!$B$3:$F$3</c:f>
              <c:numCache>
                <c:formatCode>0</c:formatCode>
                <c:ptCount val="5"/>
                <c:pt idx="0">
                  <c:v>73.997600000000006</c:v>
                </c:pt>
                <c:pt idx="1">
                  <c:v>77.930800000000005</c:v>
                </c:pt>
                <c:pt idx="2">
                  <c:v>80.822999999999993</c:v>
                </c:pt>
                <c:pt idx="3">
                  <c:v>80.172300000000007</c:v>
                </c:pt>
                <c:pt idx="4">
                  <c:v>83.450599999999994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66B-4134-9983-7D165D5100A3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Carne de Res</c:v>
                </c:pt>
              </c:strCache>
            </c:strRef>
          </c:tx>
          <c:spPr>
            <a:ln w="28575" cap="rnd">
              <a:solidFill>
                <a:srgbClr val="C700D3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C700D3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Q2-19</c:v>
                </c:pt>
                <c:pt idx="1">
                  <c:v>Q3-19</c:v>
                </c:pt>
                <c:pt idx="2">
                  <c:v>Q4-19</c:v>
                </c:pt>
                <c:pt idx="3">
                  <c:v>Q1-20</c:v>
                </c:pt>
                <c:pt idx="4">
                  <c:v>Q2-20</c:v>
                </c:pt>
              </c:strCache>
            </c:strRef>
          </c:cat>
          <c:val>
            <c:numRef>
              <c:f>Hoja1!$B$4:$F$4</c:f>
              <c:numCache>
                <c:formatCode>0</c:formatCode>
                <c:ptCount val="5"/>
                <c:pt idx="0">
                  <c:v>90.0381</c:v>
                </c:pt>
                <c:pt idx="1">
                  <c:v>92.29</c:v>
                </c:pt>
                <c:pt idx="2">
                  <c:v>93.288700000000006</c:v>
                </c:pt>
                <c:pt idx="3">
                  <c:v>94.454400000000007</c:v>
                </c:pt>
                <c:pt idx="4">
                  <c:v>95.034199999999998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66B-4134-9983-7D165D5100A3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Carne de Pollo</c:v>
                </c:pt>
              </c:strCache>
            </c:strRef>
          </c:tx>
          <c:spPr>
            <a:ln w="28575" cap="rnd">
              <a:solidFill>
                <a:srgbClr val="771AB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771AB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Q2-19</c:v>
                </c:pt>
                <c:pt idx="1">
                  <c:v>Q3-19</c:v>
                </c:pt>
                <c:pt idx="2">
                  <c:v>Q4-19</c:v>
                </c:pt>
                <c:pt idx="3">
                  <c:v>Q1-20</c:v>
                </c:pt>
                <c:pt idx="4">
                  <c:v>Q2-20</c:v>
                </c:pt>
              </c:strCache>
            </c:strRef>
          </c:cat>
          <c:val>
            <c:numRef>
              <c:f>Hoja1!$B$5:$F$5</c:f>
              <c:numCache>
                <c:formatCode>0</c:formatCode>
                <c:ptCount val="5"/>
                <c:pt idx="0">
                  <c:v>94.978200000000001</c:v>
                </c:pt>
                <c:pt idx="1">
                  <c:v>94.798000000000002</c:v>
                </c:pt>
                <c:pt idx="2">
                  <c:v>96.874799999999993</c:v>
                </c:pt>
                <c:pt idx="3">
                  <c:v>97.428600000000003</c:v>
                </c:pt>
                <c:pt idx="4">
                  <c:v>98.049700000000001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66B-4134-9983-7D165D5100A3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Carne de Gallina</c:v>
                </c:pt>
              </c:strCache>
            </c:strRef>
          </c:tx>
          <c:spPr>
            <a:ln w="28575" cap="rnd">
              <a:solidFill>
                <a:srgbClr val="0060FF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Q2-19</c:v>
                </c:pt>
                <c:pt idx="1">
                  <c:v>Q3-19</c:v>
                </c:pt>
                <c:pt idx="2">
                  <c:v>Q4-19</c:v>
                </c:pt>
                <c:pt idx="3">
                  <c:v>Q1-20</c:v>
                </c:pt>
                <c:pt idx="4">
                  <c:v>Q2-20</c:v>
                </c:pt>
              </c:strCache>
            </c:strRef>
          </c:cat>
          <c:val>
            <c:numRef>
              <c:f>Hoja1!$B$6:$F$6</c:f>
              <c:numCache>
                <c:formatCode>0</c:formatCode>
                <c:ptCount val="5"/>
                <c:pt idx="0">
                  <c:v>0.74980000000000002</c:v>
                </c:pt>
                <c:pt idx="1">
                  <c:v>4.6543000000000001</c:v>
                </c:pt>
                <c:pt idx="2">
                  <c:v>6.9142000000000001</c:v>
                </c:pt>
                <c:pt idx="3">
                  <c:v>7.9409999999999998</c:v>
                </c:pt>
                <c:pt idx="4">
                  <c:v>10.922700000000001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01C-4F29-90DF-8B8F8D481F92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Pescados</c:v>
                </c:pt>
              </c:strCache>
            </c:strRef>
          </c:tx>
          <c:spPr>
            <a:ln w="28575" cap="rnd">
              <a:solidFill>
                <a:srgbClr val="00E5BA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00E5BA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Q2-19</c:v>
                </c:pt>
                <c:pt idx="1">
                  <c:v>Q3-19</c:v>
                </c:pt>
                <c:pt idx="2">
                  <c:v>Q4-19</c:v>
                </c:pt>
                <c:pt idx="3">
                  <c:v>Q1-20</c:v>
                </c:pt>
                <c:pt idx="4">
                  <c:v>Q2-20</c:v>
                </c:pt>
              </c:strCache>
            </c:strRef>
          </c:cat>
          <c:val>
            <c:numRef>
              <c:f>Hoja1!$B$7:$F$7</c:f>
              <c:numCache>
                <c:formatCode>0</c:formatCode>
                <c:ptCount val="5"/>
                <c:pt idx="0">
                  <c:v>53.896500000000003</c:v>
                </c:pt>
                <c:pt idx="1">
                  <c:v>44.861600000000003</c:v>
                </c:pt>
                <c:pt idx="2">
                  <c:v>50.488599999999998</c:v>
                </c:pt>
                <c:pt idx="3">
                  <c:v>57.528599999999997</c:v>
                </c:pt>
                <c:pt idx="4">
                  <c:v>61.434699999999999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01C-4F29-90DF-8B8F8D481F92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Mariscos</c:v>
                </c:pt>
              </c:strCache>
            </c:strRef>
          </c:tx>
          <c:spPr>
            <a:ln w="28575" cap="rnd">
              <a:solidFill>
                <a:srgbClr val="00B6FF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2.0288264471308552E-2"/>
                  <c:y val="-1.18010162812210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01C-4F29-90DF-8B8F8D481F9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00B6FF"/>
              </a:solidFill>
              <a:ln>
                <a:solidFill>
                  <a:srgbClr val="00B6FF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Q2-19</c:v>
                </c:pt>
                <c:pt idx="1">
                  <c:v>Q3-19</c:v>
                </c:pt>
                <c:pt idx="2">
                  <c:v>Q4-19</c:v>
                </c:pt>
                <c:pt idx="3">
                  <c:v>Q1-20</c:v>
                </c:pt>
                <c:pt idx="4">
                  <c:v>Q2-20</c:v>
                </c:pt>
              </c:strCache>
            </c:strRef>
          </c:cat>
          <c:val>
            <c:numRef>
              <c:f>Hoja1!$B$8:$F$8</c:f>
              <c:numCache>
                <c:formatCode>0</c:formatCode>
                <c:ptCount val="5"/>
                <c:pt idx="0">
                  <c:v>3.8868</c:v>
                </c:pt>
                <c:pt idx="1">
                  <c:v>3.7593999999999999</c:v>
                </c:pt>
                <c:pt idx="2">
                  <c:v>5.1763000000000003</c:v>
                </c:pt>
                <c:pt idx="3">
                  <c:v>4.7884000000000002</c:v>
                </c:pt>
                <c:pt idx="4">
                  <c:v>7.5576999999999996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01C-4F29-90DF-8B8F8D481F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33162832"/>
        <c:axId val="-233149776"/>
      </c:lineChart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Carnes Fresca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Q2-19</c:v>
                </c:pt>
                <c:pt idx="1">
                  <c:v>Q3-19</c:v>
                </c:pt>
                <c:pt idx="2">
                  <c:v>Q4-19</c:v>
                </c:pt>
                <c:pt idx="3">
                  <c:v>Q1-20</c:v>
                </c:pt>
                <c:pt idx="4">
                  <c:v>Q2-20</c:v>
                </c:pt>
              </c:strCache>
            </c:strRef>
          </c:cat>
          <c:val>
            <c:numRef>
              <c:f>Hoja1!$B$2:$F$2</c:f>
              <c:numCache>
                <c:formatCode>0</c:formatCode>
                <c:ptCount val="5"/>
                <c:pt idx="0">
                  <c:v>98.518199999999993</c:v>
                </c:pt>
                <c:pt idx="1">
                  <c:v>99.158600000000007</c:v>
                </c:pt>
                <c:pt idx="2">
                  <c:v>99.446799999999996</c:v>
                </c:pt>
                <c:pt idx="3">
                  <c:v>99.659599999999998</c:v>
                </c:pt>
                <c:pt idx="4">
                  <c:v>99.818700000000007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66B-4134-9983-7D165D5100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33170992"/>
        <c:axId val="-233172624"/>
      </c:lineChart>
      <c:catAx>
        <c:axId val="-23316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233149776"/>
        <c:crosses val="autoZero"/>
        <c:auto val="1"/>
        <c:lblAlgn val="ctr"/>
        <c:lblOffset val="100"/>
        <c:noMultiLvlLbl val="0"/>
      </c:catAx>
      <c:valAx>
        <c:axId val="-233149776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233162832"/>
        <c:crosses val="autoZero"/>
        <c:crossBetween val="between"/>
      </c:valAx>
      <c:valAx>
        <c:axId val="-233172624"/>
        <c:scaling>
          <c:orientation val="minMax"/>
          <c:min val="-70"/>
        </c:scaling>
        <c:delete val="0"/>
        <c:axPos val="r"/>
        <c:numFmt formatCode="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233170992"/>
        <c:crosses val="max"/>
        <c:crossBetween val="between"/>
      </c:valAx>
      <c:catAx>
        <c:axId val="-233170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331726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199095725102036E-2"/>
          <c:y val="0.87386850787299686"/>
          <c:w val="0.95217600829244198"/>
          <c:h val="0.121657791899763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7410156710262751E-2"/>
          <c:w val="1"/>
          <c:h val="0.643730116648992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Q4-19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TOTAL</c:v>
                </c:pt>
                <c:pt idx="1">
                  <c:v>Cerdo  </c:v>
                </c:pt>
                <c:pt idx="2">
                  <c:v>Res  </c:v>
                </c:pt>
                <c:pt idx="3">
                  <c:v>Pollo  </c:v>
                </c:pt>
                <c:pt idx="4">
                  <c:v>Gallina  </c:v>
                </c:pt>
                <c:pt idx="5">
                  <c:v>Pescados  </c:v>
                </c:pt>
                <c:pt idx="6">
                  <c:v>Mariscos 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100</c:v>
                </c:pt>
                <c:pt idx="1">
                  <c:v>122.5</c:v>
                </c:pt>
                <c:pt idx="2">
                  <c:v>123.4</c:v>
                </c:pt>
                <c:pt idx="3">
                  <c:v>70</c:v>
                </c:pt>
                <c:pt idx="4">
                  <c:v>61</c:v>
                </c:pt>
                <c:pt idx="5">
                  <c:v>127.3</c:v>
                </c:pt>
                <c:pt idx="6">
                  <c:v>144.69999999999999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35-461E-A452-C1A9D2B6128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Q1-20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TOTAL</c:v>
                </c:pt>
                <c:pt idx="1">
                  <c:v>Cerdo  </c:v>
                </c:pt>
                <c:pt idx="2">
                  <c:v>Res  </c:v>
                </c:pt>
                <c:pt idx="3">
                  <c:v>Pollo  </c:v>
                </c:pt>
                <c:pt idx="4">
                  <c:v>Gallina  </c:v>
                </c:pt>
                <c:pt idx="5">
                  <c:v>Pescados  </c:v>
                </c:pt>
                <c:pt idx="6">
                  <c:v>Mariscos  </c:v>
                </c:pt>
              </c:strCache>
            </c:strRef>
          </c:cat>
          <c:val>
            <c:numRef>
              <c:f>Hoja1!$C$2:$C$8</c:f>
              <c:numCache>
                <c:formatCode>General</c:formatCode>
                <c:ptCount val="7"/>
                <c:pt idx="0">
                  <c:v>100</c:v>
                </c:pt>
                <c:pt idx="1">
                  <c:v>122.7</c:v>
                </c:pt>
                <c:pt idx="2">
                  <c:v>122.6</c:v>
                </c:pt>
                <c:pt idx="3">
                  <c:v>68.900000000000006</c:v>
                </c:pt>
                <c:pt idx="4">
                  <c:v>62</c:v>
                </c:pt>
                <c:pt idx="5">
                  <c:v>124.7</c:v>
                </c:pt>
                <c:pt idx="6">
                  <c:v>153.69999999999999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235-461E-A452-C1A9D2B6128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Q2-20</c:v>
                </c:pt>
              </c:strCache>
            </c:strRef>
          </c:tx>
          <c:spPr>
            <a:solidFill>
              <a:srgbClr val="E6304B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TOTAL</c:v>
                </c:pt>
                <c:pt idx="1">
                  <c:v>Cerdo  </c:v>
                </c:pt>
                <c:pt idx="2">
                  <c:v>Res  </c:v>
                </c:pt>
                <c:pt idx="3">
                  <c:v>Pollo  </c:v>
                </c:pt>
                <c:pt idx="4">
                  <c:v>Gallina  </c:v>
                </c:pt>
                <c:pt idx="5">
                  <c:v>Pescados  </c:v>
                </c:pt>
                <c:pt idx="6">
                  <c:v>Mariscos  </c:v>
                </c:pt>
              </c:strCache>
            </c:strRef>
          </c:cat>
          <c:val>
            <c:numRef>
              <c:f>Hoja1!$D$2:$D$8</c:f>
              <c:numCache>
                <c:formatCode>General</c:formatCode>
                <c:ptCount val="7"/>
                <c:pt idx="0">
                  <c:v>100</c:v>
                </c:pt>
                <c:pt idx="1">
                  <c:v>128.9</c:v>
                </c:pt>
                <c:pt idx="2">
                  <c:v>128.80000000000001</c:v>
                </c:pt>
                <c:pt idx="3">
                  <c:v>68.400000000000006</c:v>
                </c:pt>
                <c:pt idx="4">
                  <c:v>61.6</c:v>
                </c:pt>
                <c:pt idx="5">
                  <c:v>126.2</c:v>
                </c:pt>
                <c:pt idx="6">
                  <c:v>161.5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235-461E-A452-C1A9D2B612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21040224"/>
        <c:axId val="-221032608"/>
      </c:barChart>
      <c:catAx>
        <c:axId val="-22104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221032608"/>
        <c:crosses val="autoZero"/>
        <c:auto val="1"/>
        <c:lblAlgn val="ctr"/>
        <c:lblOffset val="50"/>
        <c:noMultiLvlLbl val="0"/>
      </c:catAx>
      <c:valAx>
        <c:axId val="-221032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2104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5870370370370371"/>
          <c:w val="1"/>
          <c:h val="0.698825925925926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Q4-19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TOTAL  </c:v>
                </c:pt>
                <c:pt idx="1">
                  <c:v>Cerdo  </c:v>
                </c:pt>
                <c:pt idx="2">
                  <c:v>Res  </c:v>
                </c:pt>
                <c:pt idx="3">
                  <c:v>Pollo  </c:v>
                </c:pt>
                <c:pt idx="4">
                  <c:v>Gallina  </c:v>
                </c:pt>
                <c:pt idx="5">
                  <c:v>Pescados  </c:v>
                </c:pt>
                <c:pt idx="6">
                  <c:v>Mariscos 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1.31</c:v>
                </c:pt>
                <c:pt idx="1">
                  <c:v>1.08</c:v>
                </c:pt>
                <c:pt idx="2">
                  <c:v>0.94</c:v>
                </c:pt>
                <c:pt idx="3">
                  <c:v>1.1100000000000001</c:v>
                </c:pt>
                <c:pt idx="4">
                  <c:v>2.0499999999999998</c:v>
                </c:pt>
                <c:pt idx="5">
                  <c:v>1.1599999999999999</c:v>
                </c:pt>
                <c:pt idx="6">
                  <c:v>1.1200000000000001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FBE-41DB-9F25-5AF4B57276E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Q1-20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TOTAL  </c:v>
                </c:pt>
                <c:pt idx="1">
                  <c:v>Cerdo  </c:v>
                </c:pt>
                <c:pt idx="2">
                  <c:v>Res  </c:v>
                </c:pt>
                <c:pt idx="3">
                  <c:v>Pollo  </c:v>
                </c:pt>
                <c:pt idx="4">
                  <c:v>Gallina  </c:v>
                </c:pt>
                <c:pt idx="5">
                  <c:v>Pescados  </c:v>
                </c:pt>
                <c:pt idx="6">
                  <c:v>Mariscos  </c:v>
                </c:pt>
              </c:strCache>
            </c:strRef>
          </c:cat>
          <c:val>
            <c:numRef>
              <c:f>Hoja1!$C$2:$C$8</c:f>
              <c:numCache>
                <c:formatCode>General</c:formatCode>
                <c:ptCount val="7"/>
                <c:pt idx="0">
                  <c:v>1.37</c:v>
                </c:pt>
                <c:pt idx="1">
                  <c:v>1.07</c:v>
                </c:pt>
                <c:pt idx="2">
                  <c:v>0.98</c:v>
                </c:pt>
                <c:pt idx="3">
                  <c:v>1.19</c:v>
                </c:pt>
                <c:pt idx="4">
                  <c:v>1.61</c:v>
                </c:pt>
                <c:pt idx="5">
                  <c:v>1.2</c:v>
                </c:pt>
                <c:pt idx="6">
                  <c:v>1.1499999999999999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FBE-41DB-9F25-5AF4B57276E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Q2-20</c:v>
                </c:pt>
              </c:strCache>
            </c:strRef>
          </c:tx>
          <c:spPr>
            <a:solidFill>
              <a:srgbClr val="E6304B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TOTAL  </c:v>
                </c:pt>
                <c:pt idx="1">
                  <c:v>Cerdo  </c:v>
                </c:pt>
                <c:pt idx="2">
                  <c:v>Res  </c:v>
                </c:pt>
                <c:pt idx="3">
                  <c:v>Pollo  </c:v>
                </c:pt>
                <c:pt idx="4">
                  <c:v>Gallina  </c:v>
                </c:pt>
                <c:pt idx="5">
                  <c:v>Pescados  </c:v>
                </c:pt>
                <c:pt idx="6">
                  <c:v>Mariscos  </c:v>
                </c:pt>
              </c:strCache>
            </c:strRef>
          </c:cat>
          <c:val>
            <c:numRef>
              <c:f>Hoja1!$D$2:$D$8</c:f>
              <c:numCache>
                <c:formatCode>General</c:formatCode>
                <c:ptCount val="7"/>
                <c:pt idx="0">
                  <c:v>1.89</c:v>
                </c:pt>
                <c:pt idx="1">
                  <c:v>1.1499999999999999</c:v>
                </c:pt>
                <c:pt idx="2">
                  <c:v>1.1599999999999999</c:v>
                </c:pt>
                <c:pt idx="3">
                  <c:v>1.64</c:v>
                </c:pt>
                <c:pt idx="4">
                  <c:v>2.04</c:v>
                </c:pt>
                <c:pt idx="5">
                  <c:v>1.37</c:v>
                </c:pt>
                <c:pt idx="6">
                  <c:v>1.02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FBE-41DB-9F25-5AF4B57276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21015744"/>
        <c:axId val="-221029888"/>
      </c:barChart>
      <c:catAx>
        <c:axId val="-22101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221029888"/>
        <c:crosses val="autoZero"/>
        <c:auto val="1"/>
        <c:lblAlgn val="ctr"/>
        <c:lblOffset val="50"/>
        <c:noMultiLvlLbl val="0"/>
      </c:catAx>
      <c:valAx>
        <c:axId val="-2210298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2101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763888888888889"/>
          <c:w val="1"/>
          <c:h val="0.7811407407407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Q4-19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TOTAL  </c:v>
                </c:pt>
                <c:pt idx="1">
                  <c:v>Cerdo  </c:v>
                </c:pt>
                <c:pt idx="2">
                  <c:v>Res  </c:v>
                </c:pt>
                <c:pt idx="3">
                  <c:v>Pollo  </c:v>
                </c:pt>
                <c:pt idx="4">
                  <c:v>Gallina  </c:v>
                </c:pt>
                <c:pt idx="5">
                  <c:v>Pescados  </c:v>
                </c:pt>
                <c:pt idx="6">
                  <c:v>Mariscos  </c:v>
                </c:pt>
              </c:strCache>
            </c:strRef>
          </c:cat>
          <c:val>
            <c:numRef>
              <c:f>Hoja1!$B$2:$B$8</c:f>
              <c:numCache>
                <c:formatCode>#,##0.00</c:formatCode>
                <c:ptCount val="7"/>
                <c:pt idx="0">
                  <c:v>16.41</c:v>
                </c:pt>
                <c:pt idx="1">
                  <c:v>4.3499999999999996</c:v>
                </c:pt>
                <c:pt idx="2">
                  <c:v>7.58</c:v>
                </c:pt>
                <c:pt idx="3">
                  <c:v>8.59</c:v>
                </c:pt>
                <c:pt idx="4">
                  <c:v>1.4</c:v>
                </c:pt>
                <c:pt idx="5">
                  <c:v>2.4900000000000002</c:v>
                </c:pt>
                <c:pt idx="6">
                  <c:v>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EB-49B2-BA63-07A906B60D4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Q1-20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TOTAL  </c:v>
                </c:pt>
                <c:pt idx="1">
                  <c:v>Cerdo  </c:v>
                </c:pt>
                <c:pt idx="2">
                  <c:v>Res  </c:v>
                </c:pt>
                <c:pt idx="3">
                  <c:v>Pollo  </c:v>
                </c:pt>
                <c:pt idx="4">
                  <c:v>Gallina  </c:v>
                </c:pt>
                <c:pt idx="5">
                  <c:v>Pescados  </c:v>
                </c:pt>
                <c:pt idx="6">
                  <c:v>Mariscos  </c:v>
                </c:pt>
              </c:strCache>
            </c:strRef>
          </c:cat>
          <c:val>
            <c:numRef>
              <c:f>Hoja1!$C$2:$C$8</c:f>
              <c:numCache>
                <c:formatCode>#,##0.00</c:formatCode>
                <c:ptCount val="7"/>
                <c:pt idx="0">
                  <c:v>17.25</c:v>
                </c:pt>
                <c:pt idx="1">
                  <c:v>4.49</c:v>
                </c:pt>
                <c:pt idx="2">
                  <c:v>8.4</c:v>
                </c:pt>
                <c:pt idx="3">
                  <c:v>8.4600000000000009</c:v>
                </c:pt>
                <c:pt idx="4">
                  <c:v>1.4</c:v>
                </c:pt>
                <c:pt idx="5">
                  <c:v>2.66</c:v>
                </c:pt>
                <c:pt idx="6">
                  <c:v>1.24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9EB-49B2-BA63-07A906B60D43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Q2-20</c:v>
                </c:pt>
              </c:strCache>
            </c:strRef>
          </c:tx>
          <c:spPr>
            <a:solidFill>
              <a:srgbClr val="E6304B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TOTAL  </c:v>
                </c:pt>
                <c:pt idx="1">
                  <c:v>Cerdo  </c:v>
                </c:pt>
                <c:pt idx="2">
                  <c:v>Res  </c:v>
                </c:pt>
                <c:pt idx="3">
                  <c:v>Pollo  </c:v>
                </c:pt>
                <c:pt idx="4">
                  <c:v>Gallina  </c:v>
                </c:pt>
                <c:pt idx="5">
                  <c:v>Pescados  </c:v>
                </c:pt>
                <c:pt idx="6">
                  <c:v>Mariscos  </c:v>
                </c:pt>
              </c:strCache>
            </c:strRef>
          </c:cat>
          <c:val>
            <c:numRef>
              <c:f>Hoja1!$D$2:$D$8</c:f>
              <c:numCache>
                <c:formatCode>#,##0.00</c:formatCode>
                <c:ptCount val="7"/>
                <c:pt idx="0">
                  <c:v>14.4</c:v>
                </c:pt>
                <c:pt idx="1">
                  <c:v>4.26</c:v>
                </c:pt>
                <c:pt idx="2">
                  <c:v>7.26</c:v>
                </c:pt>
                <c:pt idx="3">
                  <c:v>7.78</c:v>
                </c:pt>
                <c:pt idx="4">
                  <c:v>1.48</c:v>
                </c:pt>
                <c:pt idx="5">
                  <c:v>2.44</c:v>
                </c:pt>
                <c:pt idx="6">
                  <c:v>1.37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9EB-49B2-BA63-07A906B60D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21034240"/>
        <c:axId val="-221030976"/>
      </c:barChart>
      <c:catAx>
        <c:axId val="-22103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221030976"/>
        <c:crosses val="autoZero"/>
        <c:auto val="1"/>
        <c:lblAlgn val="ctr"/>
        <c:lblOffset val="50"/>
        <c:noMultiLvlLbl val="0"/>
      </c:catAx>
      <c:valAx>
        <c:axId val="-221030976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-22103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9928125368210201"/>
          <c:w val="1"/>
          <c:h val="0.653082655826558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Q4-19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TOTAL  </c:v>
                </c:pt>
                <c:pt idx="1">
                  <c:v>Cerdo  </c:v>
                </c:pt>
                <c:pt idx="2">
                  <c:v>Res  </c:v>
                </c:pt>
                <c:pt idx="3">
                  <c:v>Pollo  </c:v>
                </c:pt>
                <c:pt idx="4">
                  <c:v>Gallina  </c:v>
                </c:pt>
                <c:pt idx="5">
                  <c:v>Pescados  </c:v>
                </c:pt>
                <c:pt idx="6">
                  <c:v>Mariscos 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99.4</c:v>
                </c:pt>
                <c:pt idx="1">
                  <c:v>80.8</c:v>
                </c:pt>
                <c:pt idx="2">
                  <c:v>93.3</c:v>
                </c:pt>
                <c:pt idx="3">
                  <c:v>96.9</c:v>
                </c:pt>
                <c:pt idx="4">
                  <c:v>6.9</c:v>
                </c:pt>
                <c:pt idx="5">
                  <c:v>50.5</c:v>
                </c:pt>
                <c:pt idx="6">
                  <c:v>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72-489A-98B7-CCCFAAAA887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Q1-20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TOTAL  </c:v>
                </c:pt>
                <c:pt idx="1">
                  <c:v>Cerdo  </c:v>
                </c:pt>
                <c:pt idx="2">
                  <c:v>Res  </c:v>
                </c:pt>
                <c:pt idx="3">
                  <c:v>Pollo  </c:v>
                </c:pt>
                <c:pt idx="4">
                  <c:v>Gallina  </c:v>
                </c:pt>
                <c:pt idx="5">
                  <c:v>Pescados  </c:v>
                </c:pt>
                <c:pt idx="6">
                  <c:v>Mariscos  </c:v>
                </c:pt>
              </c:strCache>
            </c:strRef>
          </c:cat>
          <c:val>
            <c:numRef>
              <c:f>Hoja1!$C$2:$C$8</c:f>
              <c:numCache>
                <c:formatCode>General</c:formatCode>
                <c:ptCount val="7"/>
                <c:pt idx="0">
                  <c:v>99.7</c:v>
                </c:pt>
                <c:pt idx="1">
                  <c:v>80.2</c:v>
                </c:pt>
                <c:pt idx="2">
                  <c:v>94.5</c:v>
                </c:pt>
                <c:pt idx="3">
                  <c:v>97.4</c:v>
                </c:pt>
                <c:pt idx="4">
                  <c:v>7.9</c:v>
                </c:pt>
                <c:pt idx="5">
                  <c:v>57.5</c:v>
                </c:pt>
                <c:pt idx="6">
                  <c:v>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572-489A-98B7-CCCFAAAA887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Q2-20</c:v>
                </c:pt>
              </c:strCache>
            </c:strRef>
          </c:tx>
          <c:spPr>
            <a:solidFill>
              <a:srgbClr val="E6304B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TOTAL  </c:v>
                </c:pt>
                <c:pt idx="1">
                  <c:v>Cerdo  </c:v>
                </c:pt>
                <c:pt idx="2">
                  <c:v>Res  </c:v>
                </c:pt>
                <c:pt idx="3">
                  <c:v>Pollo  </c:v>
                </c:pt>
                <c:pt idx="4">
                  <c:v>Gallina  </c:v>
                </c:pt>
                <c:pt idx="5">
                  <c:v>Pescados  </c:v>
                </c:pt>
                <c:pt idx="6">
                  <c:v>Mariscos  </c:v>
                </c:pt>
              </c:strCache>
            </c:strRef>
          </c:cat>
          <c:val>
            <c:numRef>
              <c:f>Hoja1!$D$2:$D$8</c:f>
              <c:numCache>
                <c:formatCode>General</c:formatCode>
                <c:ptCount val="7"/>
                <c:pt idx="0">
                  <c:v>99.8</c:v>
                </c:pt>
                <c:pt idx="1">
                  <c:v>83.5</c:v>
                </c:pt>
                <c:pt idx="2">
                  <c:v>95</c:v>
                </c:pt>
                <c:pt idx="3">
                  <c:v>98</c:v>
                </c:pt>
                <c:pt idx="4">
                  <c:v>10.9</c:v>
                </c:pt>
                <c:pt idx="5">
                  <c:v>61.4</c:v>
                </c:pt>
                <c:pt idx="6">
                  <c:v>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572-489A-98B7-CCCFAAAA88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21028800"/>
        <c:axId val="-221028256"/>
      </c:barChart>
      <c:catAx>
        <c:axId val="-22102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221028256"/>
        <c:crosses val="autoZero"/>
        <c:auto val="1"/>
        <c:lblAlgn val="ctr"/>
        <c:lblOffset val="50"/>
        <c:noMultiLvlLbl val="0"/>
      </c:catAx>
      <c:valAx>
        <c:axId val="-221028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21028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6303357181756428"/>
          <c:y val="3.7410156710262751E-2"/>
          <c:w val="0.33677720449237836"/>
          <c:h val="0.179908978437610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0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Cerdo</a:t>
            </a:r>
          </a:p>
          <a:p>
            <a:pPr algn="l">
              <a:defRPr/>
            </a:pPr>
            <a:r>
              <a:rPr lang="es-CO"/>
              <a:t>Volumen% | Evolución trimestral</a:t>
            </a:r>
          </a:p>
        </c:rich>
      </c:tx>
      <c:layout>
        <c:manualLayout>
          <c:xMode val="edge"/>
          <c:yMode val="edge"/>
          <c:x val="1.4579154108603325E-4"/>
          <c:y val="8.177569591975764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0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34285555207718343"/>
          <c:y val="0.14857291752073259"/>
          <c:w val="0.63600493321875717"/>
          <c:h val="0.783026112847026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  Grandes Cadenas  </c:v>
                </c:pt>
              </c:strCache>
            </c:strRef>
          </c:tx>
          <c:spPr>
            <a:solidFill>
              <a:srgbClr val="9EE9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Hoja1!$B$2:$E$2</c:f>
              <c:numCache>
                <c:formatCode>0</c:formatCode>
                <c:ptCount val="2"/>
                <c:pt idx="0">
                  <c:v>10.5</c:v>
                </c:pt>
                <c:pt idx="1">
                  <c:v>10.4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AA-47ED-9026-A956E60B8867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  Hiperbodegas  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Hoja1!$B$3:$E$3</c:f>
              <c:numCache>
                <c:formatCode>0</c:formatCode>
                <c:ptCount val="2"/>
                <c:pt idx="0">
                  <c:v>0.9</c:v>
                </c:pt>
                <c:pt idx="1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6AA-47ED-9026-A956E60B8867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  Independientes 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Hoja1!$B$4:$E$4</c:f>
              <c:numCache>
                <c:formatCode>0</c:formatCode>
                <c:ptCount val="2"/>
                <c:pt idx="0">
                  <c:v>9.6</c:v>
                </c:pt>
                <c:pt idx="1">
                  <c:v>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6AA-47ED-9026-A956E60B8867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  Discounter 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Hoja1!$B$5:$E$5</c:f>
              <c:numCache>
                <c:formatCode>0</c:formatCode>
                <c:ptCount val="2"/>
                <c:pt idx="0">
                  <c:v>2.8</c:v>
                </c:pt>
                <c:pt idx="1">
                  <c:v>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6AA-47ED-9026-A956E60B8867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  Minimercados  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Hoja1!$B$6:$E$6</c:f>
              <c:numCache>
                <c:formatCode>0</c:formatCode>
                <c:ptCount val="2"/>
                <c:pt idx="0">
                  <c:v>11.4</c:v>
                </c:pt>
                <c:pt idx="1">
                  <c:v>13.5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6AA-47ED-9026-A956E60B8867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  Tradicionales 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Hoja1!$B$7:$E$7</c:f>
              <c:numCache>
                <c:formatCode>0</c:formatCode>
                <c:ptCount val="2"/>
                <c:pt idx="0">
                  <c:v>9</c:v>
                </c:pt>
                <c:pt idx="1">
                  <c:v>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6AA-47ED-9026-A956E60B8867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  FAMA/Distribuidora  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Hoja1!$B$8:$E$8</c:f>
              <c:numCache>
                <c:formatCode>0</c:formatCode>
                <c:ptCount val="2"/>
                <c:pt idx="0">
                  <c:v>47.1</c:v>
                </c:pt>
                <c:pt idx="1">
                  <c:v>43.5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6AA-47ED-9026-A956E60B8867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  Plazas de mercado  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Hoja1!$B$9:$E$9</c:f>
              <c:numCache>
                <c:formatCode>0</c:formatCode>
                <c:ptCount val="2"/>
                <c:pt idx="0">
                  <c:v>3.1</c:v>
                </c:pt>
                <c:pt idx="1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6AA-47ED-9026-A956E60B8867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  Otros Canales  </c:v>
                </c:pt>
              </c:strCache>
            </c:strRef>
          </c:tx>
          <c:spPr>
            <a:solidFill>
              <a:srgbClr val="71717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Hoja1!$B$10:$E$10</c:f>
              <c:numCache>
                <c:formatCode>0</c:formatCode>
                <c:ptCount val="2"/>
                <c:pt idx="0">
                  <c:v>5.5</c:v>
                </c:pt>
                <c:pt idx="1">
                  <c:v>8.9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95-4A07-A451-64DA19BE510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-221016288"/>
        <c:axId val="-221013024"/>
      </c:barChart>
      <c:catAx>
        <c:axId val="-22101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221013024"/>
        <c:crosses val="autoZero"/>
        <c:auto val="1"/>
        <c:lblAlgn val="ctr"/>
        <c:lblOffset val="100"/>
        <c:noMultiLvlLbl val="0"/>
      </c:catAx>
      <c:valAx>
        <c:axId val="-221013024"/>
        <c:scaling>
          <c:orientation val="minMax"/>
          <c:max val="100"/>
        </c:scaling>
        <c:delete val="1"/>
        <c:axPos val="l"/>
        <c:numFmt formatCode="0" sourceLinked="1"/>
        <c:majorTickMark val="none"/>
        <c:minorTickMark val="none"/>
        <c:tickLblPos val="nextTo"/>
        <c:crossAx val="-22101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14971606018862924"/>
          <c:w val="0.30643629571578945"/>
          <c:h val="0.758135393937780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0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Res</a:t>
            </a:r>
          </a:p>
          <a:p>
            <a:pPr algn="l">
              <a:defRPr/>
            </a:pPr>
            <a:r>
              <a:rPr lang="es-CO"/>
              <a:t>Volumen% | Evolución trimestral</a:t>
            </a:r>
          </a:p>
        </c:rich>
      </c:tx>
      <c:layout>
        <c:manualLayout>
          <c:xMode val="edge"/>
          <c:yMode val="edge"/>
          <c:x val="1.4579154108603325E-4"/>
          <c:y val="8.177569591975764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0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34285555207718343"/>
          <c:y val="0.14857291752073259"/>
          <c:w val="0.63600493321875717"/>
          <c:h val="0.783026112847026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  Grandes Cadenas  </c:v>
                </c:pt>
              </c:strCache>
            </c:strRef>
          </c:tx>
          <c:spPr>
            <a:solidFill>
              <a:srgbClr val="9EE9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Hoja1!$B$2:$E$2</c:f>
              <c:numCache>
                <c:formatCode>0</c:formatCode>
                <c:ptCount val="2"/>
                <c:pt idx="0">
                  <c:v>10.6</c:v>
                </c:pt>
                <c:pt idx="1">
                  <c:v>9.6999999999999993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78-4769-976E-DDFC1A767D32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  Hiperbodegas  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Hoja1!$B$3:$E$3</c:f>
              <c:numCache>
                <c:formatCode>0</c:formatCode>
                <c:ptCount val="2"/>
                <c:pt idx="0">
                  <c:v>1</c:v>
                </c:pt>
                <c:pt idx="1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78-4769-976E-DDFC1A767D32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  Independientes 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Hoja1!$B$4:$E$4</c:f>
              <c:numCache>
                <c:formatCode>0</c:formatCode>
                <c:ptCount val="2"/>
                <c:pt idx="0">
                  <c:v>7.6</c:v>
                </c:pt>
                <c:pt idx="1">
                  <c:v>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178-4769-976E-DDFC1A767D32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  Discounter 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Hoja1!$B$5:$E$5</c:f>
              <c:numCache>
                <c:formatCode>0</c:formatCode>
                <c:ptCount val="2"/>
                <c:pt idx="0">
                  <c:v>1.8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178-4769-976E-DDFC1A767D32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  Minimercados  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Hoja1!$B$6:$E$6</c:f>
              <c:numCache>
                <c:formatCode>0</c:formatCode>
                <c:ptCount val="2"/>
                <c:pt idx="0">
                  <c:v>10</c:v>
                </c:pt>
                <c:pt idx="1">
                  <c:v>11.9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178-4769-976E-DDFC1A767D32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  Tradicionales 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Hoja1!$B$7:$E$7</c:f>
              <c:numCache>
                <c:formatCode>0</c:formatCode>
                <c:ptCount val="2"/>
                <c:pt idx="0">
                  <c:v>9.9</c:v>
                </c:pt>
                <c:pt idx="1">
                  <c:v>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178-4769-976E-DDFC1A767D32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  FAMA/Distribuidora  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Hoja1!$B$8:$E$8</c:f>
              <c:numCache>
                <c:formatCode>0</c:formatCode>
                <c:ptCount val="2"/>
                <c:pt idx="0">
                  <c:v>50</c:v>
                </c:pt>
                <c:pt idx="1">
                  <c:v>45.9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178-4769-976E-DDFC1A767D32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  Plazas de mercado  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Hoja1!$B$9:$E$9</c:f>
              <c:numCache>
                <c:formatCode>0</c:formatCode>
                <c:ptCount val="2"/>
                <c:pt idx="0">
                  <c:v>5</c:v>
                </c:pt>
                <c:pt idx="1">
                  <c:v>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178-4769-976E-DDFC1A767D32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  Otros Canales  </c:v>
                </c:pt>
              </c:strCache>
            </c:strRef>
          </c:tx>
          <c:spPr>
            <a:solidFill>
              <a:srgbClr val="71717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2"/>
                <c:pt idx="0">
                  <c:v>Q1-20</c:v>
                </c:pt>
                <c:pt idx="1">
                  <c:v>Q2-20</c:v>
                </c:pt>
              </c:strCache>
            </c:strRef>
          </c:cat>
          <c:val>
            <c:numRef>
              <c:f>Hoja1!$B$10:$E$10</c:f>
              <c:numCache>
                <c:formatCode>0</c:formatCode>
                <c:ptCount val="2"/>
                <c:pt idx="0">
                  <c:v>4</c:v>
                </c:pt>
                <c:pt idx="1">
                  <c:v>8.1999999999999993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178-4769-976E-DDFC1A767D3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-233162288"/>
        <c:axId val="-233155760"/>
      </c:barChart>
      <c:catAx>
        <c:axId val="-23316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233155760"/>
        <c:crosses val="autoZero"/>
        <c:auto val="1"/>
        <c:lblAlgn val="ctr"/>
        <c:lblOffset val="100"/>
        <c:noMultiLvlLbl val="0"/>
      </c:catAx>
      <c:valAx>
        <c:axId val="-233155760"/>
        <c:scaling>
          <c:orientation val="minMax"/>
          <c:max val="100"/>
        </c:scaling>
        <c:delete val="1"/>
        <c:axPos val="l"/>
        <c:numFmt formatCode="0" sourceLinked="1"/>
        <c:majorTickMark val="none"/>
        <c:minorTickMark val="none"/>
        <c:tickLblPos val="nextTo"/>
        <c:crossAx val="-233162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14971606018862924"/>
          <c:w val="0.30643629571578945"/>
          <c:h val="0.758135393937780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2B618-649F-41F8-92EA-24AFB55BC9A3}" type="datetimeFigureOut">
              <a:rPr lang="es-MX" smtClean="0"/>
              <a:t>12/01/2021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CC50F-4830-4FAD-9BF0-97DEF9FA25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8629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2B5A2-4763-4D6C-95FD-AD23D6CA2443}" type="datetimeFigureOut">
              <a:rPr lang="es-MX" smtClean="0"/>
              <a:t>12/01/2021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CC84C-4DF1-4E2C-B4AB-D7577063D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1581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CC84C-4DF1-4E2C-B4AB-D7577063D145}" type="slidenum">
              <a:rPr lang="es-MX" smtClean="0"/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388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8"/>
            <a:ext cx="9139655" cy="571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28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PRESENTAC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1259457" y="1073062"/>
            <a:ext cx="7125418" cy="142859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600" b="0" baseline="0">
                <a:solidFill>
                  <a:srgbClr val="F6527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_tradnl" dirty="0" smtClean="0"/>
              <a:t>TÍTULO DE PRESENTACIÓN</a:t>
            </a:r>
            <a:endParaRPr lang="es-CO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4968815" y="3184320"/>
            <a:ext cx="3882455" cy="5250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 smtClean="0"/>
              <a:t>Área 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16" y="4980917"/>
            <a:ext cx="1142108" cy="63487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426015" y="3876017"/>
            <a:ext cx="3425256" cy="394058"/>
          </a:xfrm>
          <a:prstGeom prst="rect">
            <a:avLst/>
          </a:prstGeom>
        </p:spPr>
        <p:txBody>
          <a:bodyPr/>
          <a:lstStyle>
            <a:lvl1pPr algn="r"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 dirty="0" smtClean="0"/>
              <a:t>Fecha/Mes y año (opcional)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056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lementos-07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83" b="11457"/>
          <a:stretch/>
        </p:blipFill>
        <p:spPr>
          <a:xfrm>
            <a:off x="-1" y="-736600"/>
            <a:ext cx="9169401" cy="6477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527" y="4800600"/>
            <a:ext cx="1247208" cy="8509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628650" y="2235296"/>
            <a:ext cx="7886700" cy="645927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algn="ctr"/>
            <a:r>
              <a:rPr lang="es-CO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SUBTÍTULO/CAPÍTULO</a:t>
            </a:r>
            <a:endParaRPr lang="es-CO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758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16" y="4980917"/>
            <a:ext cx="1142108" cy="634879"/>
          </a:xfrm>
          <a:prstGeom prst="rect">
            <a:avLst/>
          </a:prstGeom>
        </p:spPr>
      </p:pic>
      <p:cxnSp>
        <p:nvCxnSpPr>
          <p:cNvPr id="8" name="Conector recto 7"/>
          <p:cNvCxnSpPr/>
          <p:nvPr userDrawn="1"/>
        </p:nvCxnSpPr>
        <p:spPr>
          <a:xfrm>
            <a:off x="474453" y="621102"/>
            <a:ext cx="83503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ítulo 8"/>
          <p:cNvSpPr>
            <a:spLocks noGrp="1"/>
          </p:cNvSpPr>
          <p:nvPr>
            <p:ph type="title" hasCustomPrompt="1"/>
          </p:nvPr>
        </p:nvSpPr>
        <p:spPr>
          <a:xfrm>
            <a:off x="474453" y="218536"/>
            <a:ext cx="7886700" cy="402566"/>
          </a:xfrm>
          <a:prstGeom prst="rect">
            <a:avLst/>
          </a:prstGeom>
        </p:spPr>
        <p:txBody>
          <a:bodyPr/>
          <a:lstStyle>
            <a:lvl1pPr algn="l">
              <a:defRPr sz="2200"/>
            </a:lvl1pPr>
          </a:lstStyle>
          <a:p>
            <a:r>
              <a:rPr lang="es-ES" dirty="0" smtClean="0"/>
              <a:t>Título de la diapositiva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76596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PRESENTACION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" y="0"/>
            <a:ext cx="912939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2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2" r:id="rId1"/>
    <p:sldLayoutId id="2147493457" r:id="rId2"/>
    <p:sldLayoutId id="2147493463" r:id="rId3"/>
    <p:sldLayoutId id="2147493471" r:id="rId4"/>
    <p:sldLayoutId id="2147493464" r:id="rId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52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1350F1B9-29B8-41C2-95E4-49E49B1A6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1940663"/>
              </p:ext>
            </p:extLst>
          </p:nvPr>
        </p:nvGraphicFramePr>
        <p:xfrm>
          <a:off x="202449" y="1379111"/>
          <a:ext cx="8667707" cy="3494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62DFB68-1A03-4AFE-BE09-AF272A59C92B}"/>
              </a:ext>
            </a:extLst>
          </p:cNvPr>
          <p:cNvSpPr txBox="1"/>
          <p:nvPr/>
        </p:nvSpPr>
        <p:spPr>
          <a:xfrm>
            <a:off x="903515" y="1679122"/>
            <a:ext cx="783771" cy="1269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825" b="1" dirty="0"/>
              <a:t>T. COLOMBIA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F19C819-01FE-4B6E-A15C-F62F7A1154D2}"/>
              </a:ext>
            </a:extLst>
          </p:cNvPr>
          <p:cNvSpPr txBox="1"/>
          <p:nvPr/>
        </p:nvSpPr>
        <p:spPr>
          <a:xfrm>
            <a:off x="1813057" y="1593397"/>
            <a:ext cx="690308" cy="253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825" b="1" dirty="0"/>
              <a:t>CUNDINAMARCA (37%)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6FF0F8C5-DBC1-4263-981F-CB976E0AAEBF}"/>
              </a:ext>
            </a:extLst>
          </p:cNvPr>
          <p:cNvSpPr txBox="1"/>
          <p:nvPr/>
        </p:nvSpPr>
        <p:spPr>
          <a:xfrm>
            <a:off x="2651161" y="1593396"/>
            <a:ext cx="801080" cy="253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825" b="1" dirty="0"/>
              <a:t>ANTIOQUIA (9%)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74A54AF8-9E58-4D9D-8712-5F14B56F42E4}"/>
              </a:ext>
            </a:extLst>
          </p:cNvPr>
          <p:cNvSpPr txBox="1"/>
          <p:nvPr/>
        </p:nvSpPr>
        <p:spPr>
          <a:xfrm>
            <a:off x="3632140" y="1593397"/>
            <a:ext cx="827783" cy="253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825" b="1" dirty="0"/>
              <a:t>ATLANTICO (17%)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4278300-FB8B-46B0-BFDC-F28098546224}"/>
              </a:ext>
            </a:extLst>
          </p:cNvPr>
          <p:cNvSpPr txBox="1"/>
          <p:nvPr/>
        </p:nvSpPr>
        <p:spPr>
          <a:xfrm>
            <a:off x="4598832" y="1593397"/>
            <a:ext cx="801080" cy="253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825" b="1" dirty="0"/>
              <a:t>PACÍFICO (12%)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2588E6FC-F4A4-4471-BA34-C4761DC90E76}"/>
              </a:ext>
            </a:extLst>
          </p:cNvPr>
          <p:cNvSpPr txBox="1"/>
          <p:nvPr/>
        </p:nvSpPr>
        <p:spPr>
          <a:xfrm>
            <a:off x="5451223" y="1593397"/>
            <a:ext cx="690308" cy="1269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825" b="1" dirty="0"/>
              <a:t>EJE C. (6%)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06719F-4BEF-427D-B28D-552AF5900DE0}"/>
              </a:ext>
            </a:extLst>
          </p:cNvPr>
          <p:cNvSpPr txBox="1"/>
          <p:nvPr/>
        </p:nvSpPr>
        <p:spPr>
          <a:xfrm>
            <a:off x="6234994" y="1593396"/>
            <a:ext cx="854487" cy="253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825" b="1" dirty="0"/>
              <a:t>SANTANDER (10%)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52CF2DDF-400B-4A0E-B5BD-472C987B14EF}"/>
              </a:ext>
            </a:extLst>
          </p:cNvPr>
          <p:cNvSpPr txBox="1"/>
          <p:nvPr/>
        </p:nvSpPr>
        <p:spPr>
          <a:xfrm>
            <a:off x="7209669" y="1593396"/>
            <a:ext cx="854487" cy="253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825" b="1" dirty="0"/>
              <a:t>NORORIENTE (4%)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6FC9EC28-116D-4FF1-8002-9F1537818B84}"/>
              </a:ext>
            </a:extLst>
          </p:cNvPr>
          <p:cNvSpPr txBox="1"/>
          <p:nvPr/>
        </p:nvSpPr>
        <p:spPr>
          <a:xfrm>
            <a:off x="8179848" y="1593397"/>
            <a:ext cx="690308" cy="1269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825" b="1" dirty="0"/>
              <a:t>CENTRO (6%)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33528" y="222838"/>
            <a:ext cx="8703208" cy="419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0B377354-ADC2-4AA2-8760-54595A00D692}"/>
              </a:ext>
            </a:extLst>
          </p:cNvPr>
          <p:cNvSpPr txBox="1">
            <a:spLocks/>
          </p:cNvSpPr>
          <p:nvPr/>
        </p:nvSpPr>
        <p:spPr>
          <a:xfrm>
            <a:off x="285054" y="228202"/>
            <a:ext cx="8600156" cy="33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500" dirty="0" smtClean="0"/>
              <a:t>Cerdo es la carne de preferencia en Antioquia, y la carne de Pollo destaca en Cundinamarca, Pacífico, Santander y Centro, mostrando además crecimiento en la mayoría de regiones</a:t>
            </a:r>
            <a:endParaRPr lang="es-CO" sz="1500" dirty="0"/>
          </a:p>
        </p:txBody>
      </p:sp>
      <p:sp>
        <p:nvSpPr>
          <p:cNvPr id="15" name="Rectángulo 14"/>
          <p:cNvSpPr/>
          <p:nvPr/>
        </p:nvSpPr>
        <p:spPr>
          <a:xfrm>
            <a:off x="170688" y="5335728"/>
            <a:ext cx="17572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50" dirty="0" err="1" smtClean="0"/>
              <a:t>Kantar</a:t>
            </a:r>
            <a:r>
              <a:rPr lang="es-CO" sz="1050" dirty="0"/>
              <a:t> </a:t>
            </a:r>
            <a:r>
              <a:rPr lang="es-CO" sz="1050" dirty="0" smtClean="0"/>
              <a:t>– I Semestre 2020</a:t>
            </a:r>
            <a:endParaRPr lang="es-CO" sz="1050" dirty="0"/>
          </a:p>
        </p:txBody>
      </p:sp>
    </p:spTree>
    <p:extLst>
      <p:ext uri="{BB962C8B-B14F-4D97-AF65-F5344CB8AC3E}">
        <p14:creationId xmlns:p14="http://schemas.microsoft.com/office/powerpoint/2010/main" val="2364829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bre 2"/>
          <p:cNvSpPr/>
          <p:nvPr/>
        </p:nvSpPr>
        <p:spPr>
          <a:xfrm>
            <a:off x="1223683" y="2220268"/>
            <a:ext cx="1878675" cy="34289"/>
          </a:xfrm>
          <a:custGeom>
            <a:avLst/>
            <a:gdLst>
              <a:gd name="connsiteX0" fmla="*/ 0 w 1702676"/>
              <a:gd name="connsiteY0" fmla="*/ 0 h 0"/>
              <a:gd name="connsiteX1" fmla="*/ 1702676 w 17026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2676">
                <a:moveTo>
                  <a:pt x="0" y="0"/>
                </a:moveTo>
                <a:lnTo>
                  <a:pt x="1702676" y="0"/>
                </a:lnTo>
              </a:path>
            </a:pathLst>
          </a:cu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0636575-953E-46A5-A3D9-33FE509FB403}"/>
              </a:ext>
            </a:extLst>
          </p:cNvPr>
          <p:cNvSpPr txBox="1"/>
          <p:nvPr/>
        </p:nvSpPr>
        <p:spPr>
          <a:xfrm>
            <a:off x="1570952" y="1837991"/>
            <a:ext cx="3286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5&amp;6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37011" y="343296"/>
            <a:ext cx="8517579" cy="522310"/>
          </a:xfrm>
        </p:spPr>
        <p:txBody>
          <a:bodyPr/>
          <a:lstStyle/>
          <a:p>
            <a:r>
              <a:rPr lang="es-AR" sz="1500" dirty="0"/>
              <a:t>Los compradores de carne de cerdo destacan en los niveles socioeconómicos medios, pero aún tenemos espacio para desarrollarnos en las puntas de la pirámide. </a:t>
            </a:r>
          </a:p>
        </p:txBody>
      </p:sp>
      <p:sp>
        <p:nvSpPr>
          <p:cNvPr id="6" name="Forma libre 5"/>
          <p:cNvSpPr/>
          <p:nvPr>
            <p:custDataLst>
              <p:tags r:id="rId1"/>
            </p:custDataLst>
          </p:nvPr>
        </p:nvSpPr>
        <p:spPr>
          <a:xfrm>
            <a:off x="4376169" y="2212141"/>
            <a:ext cx="4563000" cy="34289"/>
          </a:xfrm>
          <a:custGeom>
            <a:avLst/>
            <a:gdLst>
              <a:gd name="connsiteX0" fmla="*/ 0 w 1702676"/>
              <a:gd name="connsiteY0" fmla="*/ 0 h 0"/>
              <a:gd name="connsiteX1" fmla="*/ 1702676 w 17026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2676">
                <a:moveTo>
                  <a:pt x="0" y="0"/>
                </a:moveTo>
                <a:lnTo>
                  <a:pt x="1702676" y="0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Forma libre 6"/>
          <p:cNvSpPr/>
          <p:nvPr>
            <p:custDataLst>
              <p:tags r:id="rId2"/>
            </p:custDataLst>
          </p:nvPr>
        </p:nvSpPr>
        <p:spPr>
          <a:xfrm>
            <a:off x="4376169" y="2770266"/>
            <a:ext cx="4563000" cy="44596"/>
          </a:xfrm>
          <a:custGeom>
            <a:avLst/>
            <a:gdLst>
              <a:gd name="connsiteX0" fmla="*/ 0 w 1702676"/>
              <a:gd name="connsiteY0" fmla="*/ 0 h 0"/>
              <a:gd name="connsiteX1" fmla="*/ 1702676 w 17026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2676">
                <a:moveTo>
                  <a:pt x="0" y="0"/>
                </a:moveTo>
                <a:lnTo>
                  <a:pt x="1702676" y="0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rma libre 7"/>
          <p:cNvSpPr/>
          <p:nvPr>
            <p:custDataLst>
              <p:tags r:id="rId3"/>
            </p:custDataLst>
          </p:nvPr>
        </p:nvSpPr>
        <p:spPr>
          <a:xfrm flipV="1">
            <a:off x="4376169" y="4746724"/>
            <a:ext cx="4563000" cy="102566"/>
          </a:xfrm>
          <a:custGeom>
            <a:avLst/>
            <a:gdLst>
              <a:gd name="connsiteX0" fmla="*/ 0 w 1702676"/>
              <a:gd name="connsiteY0" fmla="*/ 0 h 0"/>
              <a:gd name="connsiteX1" fmla="*/ 1702676 w 17026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2676">
                <a:moveTo>
                  <a:pt x="0" y="0"/>
                </a:moveTo>
                <a:lnTo>
                  <a:pt x="1702676" y="0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Forma libre 8"/>
          <p:cNvSpPr/>
          <p:nvPr>
            <p:custDataLst>
              <p:tags r:id="rId4"/>
            </p:custDataLst>
          </p:nvPr>
        </p:nvSpPr>
        <p:spPr>
          <a:xfrm>
            <a:off x="4376169" y="4194179"/>
            <a:ext cx="4563000" cy="34289"/>
          </a:xfrm>
          <a:custGeom>
            <a:avLst/>
            <a:gdLst>
              <a:gd name="connsiteX0" fmla="*/ 0 w 1702676"/>
              <a:gd name="connsiteY0" fmla="*/ 0 h 0"/>
              <a:gd name="connsiteX1" fmla="*/ 1702676 w 17026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2676">
                <a:moveTo>
                  <a:pt x="0" y="0"/>
                </a:moveTo>
                <a:lnTo>
                  <a:pt x="1702676" y="0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67BC4C0-2708-4219-877F-D4FCBA59EA63}"/>
              </a:ext>
            </a:extLst>
          </p:cNvPr>
          <p:cNvSpPr txBox="1"/>
          <p:nvPr/>
        </p:nvSpPr>
        <p:spPr>
          <a:xfrm>
            <a:off x="2990169" y="2493125"/>
            <a:ext cx="4584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b="1" dirty="0">
                <a:solidFill>
                  <a:srgbClr val="00B6FF"/>
                </a:solidFill>
                <a:cs typeface="Arial" panose="020B0604020202020204" pitchFamily="34" charset="0"/>
              </a:rPr>
              <a:t>15%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B0D5C5A7-EFD3-40D6-BDE7-2BF40C7B3BFB}"/>
              </a:ext>
            </a:extLst>
          </p:cNvPr>
          <p:cNvSpPr txBox="1"/>
          <p:nvPr/>
        </p:nvSpPr>
        <p:spPr>
          <a:xfrm>
            <a:off x="3622862" y="3794521"/>
            <a:ext cx="4584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b="1" dirty="0">
                <a:solidFill>
                  <a:srgbClr val="9EE900"/>
                </a:solidFill>
                <a:cs typeface="Arial" panose="020B0604020202020204" pitchFamily="34" charset="0"/>
              </a:rPr>
              <a:t>26%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3FE07CB-72EB-498D-BF6B-C6A435609CA7}"/>
              </a:ext>
            </a:extLst>
          </p:cNvPr>
          <p:cNvSpPr txBox="1"/>
          <p:nvPr/>
        </p:nvSpPr>
        <p:spPr>
          <a:xfrm>
            <a:off x="3645291" y="4404134"/>
            <a:ext cx="4584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b="1" dirty="0">
                <a:solidFill>
                  <a:srgbClr val="00B600"/>
                </a:solidFill>
                <a:cs typeface="Arial" panose="020B0604020202020204" pitchFamily="34" charset="0"/>
              </a:rPr>
              <a:t>19%</a:t>
            </a:r>
          </a:p>
        </p:txBody>
      </p:sp>
      <p:grpSp>
        <p:nvGrpSpPr>
          <p:cNvPr id="13" name="Grupo 12"/>
          <p:cNvGrpSpPr/>
          <p:nvPr>
            <p:custDataLst>
              <p:tags r:id="rId5"/>
            </p:custDataLst>
          </p:nvPr>
        </p:nvGrpSpPr>
        <p:grpSpPr>
          <a:xfrm>
            <a:off x="1720265" y="2498196"/>
            <a:ext cx="1878675" cy="283889"/>
            <a:chOff x="3012757" y="3258516"/>
            <a:chExt cx="3049940" cy="378518"/>
          </a:xfrm>
        </p:grpSpPr>
        <p:sp>
          <p:nvSpPr>
            <p:cNvPr id="14" name="Forma libre 13"/>
            <p:cNvSpPr/>
            <p:nvPr/>
          </p:nvSpPr>
          <p:spPr>
            <a:xfrm flipV="1">
              <a:off x="3012757" y="3591315"/>
              <a:ext cx="3049940" cy="45719"/>
            </a:xfrm>
            <a:custGeom>
              <a:avLst/>
              <a:gdLst>
                <a:gd name="connsiteX0" fmla="*/ 0 w 1702676"/>
                <a:gd name="connsiteY0" fmla="*/ 0 h 0"/>
                <a:gd name="connsiteX1" fmla="*/ 1702676 w 170267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2676">
                  <a:moveTo>
                    <a:pt x="0" y="0"/>
                  </a:moveTo>
                  <a:lnTo>
                    <a:pt x="1702676" y="0"/>
                  </a:lnTo>
                </a:path>
              </a:pathLst>
            </a:custGeom>
            <a:noFill/>
            <a:ln w="28575">
              <a:solidFill>
                <a:srgbClr val="00B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F0636575-953E-46A5-A3D9-33FE509FB403}"/>
                </a:ext>
              </a:extLst>
            </p:cNvPr>
            <p:cNvSpPr txBox="1"/>
            <p:nvPr/>
          </p:nvSpPr>
          <p:spPr>
            <a:xfrm>
              <a:off x="3097407" y="3258516"/>
              <a:ext cx="161348" cy="2872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400" b="1" dirty="0">
                  <a:solidFill>
                    <a:srgbClr val="00B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" name="Grupo 15"/>
          <p:cNvGrpSpPr/>
          <p:nvPr>
            <p:custDataLst>
              <p:tags r:id="rId6"/>
            </p:custDataLst>
          </p:nvPr>
        </p:nvGrpSpPr>
        <p:grpSpPr>
          <a:xfrm>
            <a:off x="2170443" y="3644866"/>
            <a:ext cx="1554847" cy="390008"/>
            <a:chOff x="3469477" y="4149783"/>
            <a:chExt cx="3355463" cy="520011"/>
          </a:xfrm>
        </p:grpSpPr>
        <p:sp>
          <p:nvSpPr>
            <p:cNvPr id="17" name="Forma libre 16"/>
            <p:cNvSpPr/>
            <p:nvPr/>
          </p:nvSpPr>
          <p:spPr>
            <a:xfrm>
              <a:off x="3469477" y="4624075"/>
              <a:ext cx="3355463" cy="45719"/>
            </a:xfrm>
            <a:custGeom>
              <a:avLst/>
              <a:gdLst>
                <a:gd name="connsiteX0" fmla="*/ 0 w 1702676"/>
                <a:gd name="connsiteY0" fmla="*/ 0 h 0"/>
                <a:gd name="connsiteX1" fmla="*/ 1702676 w 170267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2676">
                  <a:moveTo>
                    <a:pt x="0" y="0"/>
                  </a:moveTo>
                  <a:lnTo>
                    <a:pt x="1702676" y="0"/>
                  </a:lnTo>
                </a:path>
              </a:pathLst>
            </a:custGeom>
            <a:noFill/>
            <a:ln w="28575">
              <a:solidFill>
                <a:srgbClr val="9EE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xmlns="" id="{F0636575-953E-46A5-A3D9-33FE509FB403}"/>
                </a:ext>
              </a:extLst>
            </p:cNvPr>
            <p:cNvSpPr txBox="1"/>
            <p:nvPr/>
          </p:nvSpPr>
          <p:spPr>
            <a:xfrm>
              <a:off x="3552086" y="4149783"/>
              <a:ext cx="214482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400" b="1" dirty="0">
                  <a:solidFill>
                    <a:srgbClr val="9EE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19266311-56D1-4666-BDCF-4FF313ADE5FB}"/>
              </a:ext>
            </a:extLst>
          </p:cNvPr>
          <p:cNvSpPr txBox="1"/>
          <p:nvPr/>
        </p:nvSpPr>
        <p:spPr>
          <a:xfrm>
            <a:off x="2580516" y="1795779"/>
            <a:ext cx="4584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b="1" dirty="0">
                <a:solidFill>
                  <a:srgbClr val="0060FF"/>
                </a:solidFill>
                <a:cs typeface="Arial" panose="020B0604020202020204" pitchFamily="34" charset="0"/>
              </a:rPr>
              <a:t>11%</a:t>
            </a:r>
          </a:p>
        </p:txBody>
      </p:sp>
      <p:grpSp>
        <p:nvGrpSpPr>
          <p:cNvPr id="20" name="Grupo 19"/>
          <p:cNvGrpSpPr/>
          <p:nvPr>
            <p:custDataLst>
              <p:tags r:id="rId7"/>
            </p:custDataLst>
          </p:nvPr>
        </p:nvGrpSpPr>
        <p:grpSpPr>
          <a:xfrm>
            <a:off x="2443799" y="4313770"/>
            <a:ext cx="1430722" cy="403093"/>
            <a:chOff x="4009227" y="5135949"/>
            <a:chExt cx="2972800" cy="537457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xmlns="" id="{F0636575-953E-46A5-A3D9-33FE509FB403}"/>
                </a:ext>
              </a:extLst>
            </p:cNvPr>
            <p:cNvSpPr txBox="1"/>
            <p:nvPr/>
          </p:nvSpPr>
          <p:spPr>
            <a:xfrm>
              <a:off x="4086689" y="5135949"/>
              <a:ext cx="206507" cy="2872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400" b="1" dirty="0">
                  <a:solidFill>
                    <a:srgbClr val="00B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2" name="Forma libre 21"/>
            <p:cNvSpPr/>
            <p:nvPr/>
          </p:nvSpPr>
          <p:spPr>
            <a:xfrm>
              <a:off x="4009227" y="5627687"/>
              <a:ext cx="2972800" cy="45719"/>
            </a:xfrm>
            <a:custGeom>
              <a:avLst/>
              <a:gdLst>
                <a:gd name="connsiteX0" fmla="*/ 0 w 1702676"/>
                <a:gd name="connsiteY0" fmla="*/ 0 h 0"/>
                <a:gd name="connsiteX1" fmla="*/ 1702676 w 170267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2676">
                  <a:moveTo>
                    <a:pt x="0" y="0"/>
                  </a:moveTo>
                  <a:lnTo>
                    <a:pt x="1702676" y="0"/>
                  </a:lnTo>
                </a:path>
              </a:pathLst>
            </a:custGeom>
            <a:noFill/>
            <a:ln w="28575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/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265464F7-82E1-4508-AFDE-D66AD27F44BB}"/>
              </a:ext>
            </a:extLst>
          </p:cNvPr>
          <p:cNvSpPr txBox="1"/>
          <p:nvPr/>
        </p:nvSpPr>
        <p:spPr>
          <a:xfrm>
            <a:off x="5234239" y="1336295"/>
            <a:ext cx="112538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s-CO" sz="1200">
                <a:latin typeface="+mj-lt"/>
                <a:cs typeface="Arial" panose="020B0604020202020204" pitchFamily="34" charset="0"/>
              </a:rPr>
              <a:t>Cerdo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98133ADB-9FBE-4CB4-8309-71228D2CE213}"/>
              </a:ext>
            </a:extLst>
          </p:cNvPr>
          <p:cNvSpPr txBox="1"/>
          <p:nvPr/>
        </p:nvSpPr>
        <p:spPr>
          <a:xfrm>
            <a:off x="6154472" y="1336295"/>
            <a:ext cx="112538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s-CO" sz="1200" dirty="0">
                <a:latin typeface="+mj-lt"/>
                <a:cs typeface="Arial" panose="020B0604020202020204" pitchFamily="34" charset="0"/>
              </a:rPr>
              <a:t>Res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1E225E1D-1997-4710-95D2-88E2DCEE27B6}"/>
              </a:ext>
            </a:extLst>
          </p:cNvPr>
          <p:cNvSpPr txBox="1"/>
          <p:nvPr/>
        </p:nvSpPr>
        <p:spPr>
          <a:xfrm>
            <a:off x="7074706" y="1336295"/>
            <a:ext cx="112538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s-CO" sz="1200" dirty="0">
                <a:latin typeface="+mj-lt"/>
              </a:rPr>
              <a:t>Pollo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Forma libre 14">
            <a:extLst>
              <a:ext uri="{FF2B5EF4-FFF2-40B4-BE49-F238E27FC236}">
                <a16:creationId xmlns:a16="http://schemas.microsoft.com/office/drawing/2014/main" xmlns="" id="{0765D83B-11FA-4D16-9D06-42948F823B9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flipV="1">
            <a:off x="4376169" y="3453557"/>
            <a:ext cx="4563000" cy="34289"/>
          </a:xfrm>
          <a:custGeom>
            <a:avLst/>
            <a:gdLst>
              <a:gd name="connsiteX0" fmla="*/ 0 w 1702676"/>
              <a:gd name="connsiteY0" fmla="*/ 0 h 0"/>
              <a:gd name="connsiteX1" fmla="*/ 1702676 w 17026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2676">
                <a:moveTo>
                  <a:pt x="0" y="0"/>
                </a:moveTo>
                <a:lnTo>
                  <a:pt x="1702676" y="0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10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D8E55BAC-861F-44D6-A44C-1EE16F20DE10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2004814" y="3246573"/>
            <a:ext cx="1713145" cy="301027"/>
            <a:chOff x="3006696" y="3144520"/>
            <a:chExt cx="3054899" cy="401369"/>
          </a:xfrm>
        </p:grpSpPr>
        <p:sp>
          <p:nvSpPr>
            <p:cNvPr id="28" name="Forma libre 107">
              <a:extLst>
                <a:ext uri="{FF2B5EF4-FFF2-40B4-BE49-F238E27FC236}">
                  <a16:creationId xmlns:a16="http://schemas.microsoft.com/office/drawing/2014/main" xmlns="" id="{AFE3A238-E640-4091-8646-A6C07D7EDC63}"/>
                </a:ext>
              </a:extLst>
            </p:cNvPr>
            <p:cNvSpPr/>
            <p:nvPr/>
          </p:nvSpPr>
          <p:spPr>
            <a:xfrm>
              <a:off x="3006696" y="3500170"/>
              <a:ext cx="3054899" cy="45719"/>
            </a:xfrm>
            <a:custGeom>
              <a:avLst/>
              <a:gdLst>
                <a:gd name="connsiteX0" fmla="*/ 0 w 1702676"/>
                <a:gd name="connsiteY0" fmla="*/ 0 h 0"/>
                <a:gd name="connsiteX1" fmla="*/ 1702676 w 170267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2676">
                  <a:moveTo>
                    <a:pt x="0" y="0"/>
                  </a:moveTo>
                  <a:lnTo>
                    <a:pt x="1702676" y="0"/>
                  </a:lnTo>
                </a:path>
              </a:pathLst>
            </a:custGeom>
            <a:noFill/>
            <a:ln w="28575">
              <a:solidFill>
                <a:srgbClr val="00E5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xmlns="" id="{172CD526-EC65-42D3-8501-0C8C470B4C5A}"/>
                </a:ext>
              </a:extLst>
            </p:cNvPr>
            <p:cNvSpPr txBox="1"/>
            <p:nvPr/>
          </p:nvSpPr>
          <p:spPr>
            <a:xfrm>
              <a:off x="3078625" y="3144520"/>
              <a:ext cx="177226" cy="2872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sz="1400" b="1" dirty="0">
                  <a:solidFill>
                    <a:srgbClr val="00E5B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AF359C03-2AC6-44D2-8E2A-1CF604165622}"/>
              </a:ext>
            </a:extLst>
          </p:cNvPr>
          <p:cNvSpPr txBox="1"/>
          <p:nvPr/>
        </p:nvSpPr>
        <p:spPr>
          <a:xfrm>
            <a:off x="3129322" y="3210895"/>
            <a:ext cx="4584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b="1" dirty="0">
                <a:solidFill>
                  <a:srgbClr val="00E5BA"/>
                </a:solidFill>
                <a:cs typeface="Arial" panose="020B0604020202020204" pitchFamily="34" charset="0"/>
              </a:rPr>
              <a:t>29%</a:t>
            </a:r>
          </a:p>
        </p:txBody>
      </p:sp>
      <p:sp>
        <p:nvSpPr>
          <p:cNvPr id="31" name="Forma libre 62">
            <a:extLst>
              <a:ext uri="{FF2B5EF4-FFF2-40B4-BE49-F238E27FC236}">
                <a16:creationId xmlns:a16="http://schemas.microsoft.com/office/drawing/2014/main" xmlns="" id="{56F57779-F6D4-48E8-8186-AFD80059523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flipV="1">
            <a:off x="8253358" y="1580701"/>
            <a:ext cx="706151" cy="52021"/>
          </a:xfrm>
          <a:custGeom>
            <a:avLst/>
            <a:gdLst>
              <a:gd name="connsiteX0" fmla="*/ 0 w 1702676"/>
              <a:gd name="connsiteY0" fmla="*/ 0 h 0"/>
              <a:gd name="connsiteX1" fmla="*/ 1702676 w 17026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2676">
                <a:moveTo>
                  <a:pt x="0" y="0"/>
                </a:moveTo>
                <a:lnTo>
                  <a:pt x="1702676" y="0"/>
                </a:ln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10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2" name="33 CuadroTexto">
            <a:extLst>
              <a:ext uri="{FF2B5EF4-FFF2-40B4-BE49-F238E27FC236}">
                <a16:creationId xmlns:a16="http://schemas.microsoft.com/office/drawing/2014/main" xmlns="" id="{DEB914F4-5821-453C-8654-57FE827B7E4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359490" y="1490484"/>
            <a:ext cx="501897" cy="2153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600" b="1" dirty="0">
                <a:solidFill>
                  <a:srgbClr val="828282"/>
                </a:solidFill>
                <a:latin typeface="Arial"/>
                <a:ea typeface="ＭＳ Ｐゴシック"/>
                <a:cs typeface="Arial"/>
              </a:rPr>
              <a:t>HH%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E7A74270-0982-4ACA-A59F-5F7C5CF56254}"/>
              </a:ext>
            </a:extLst>
          </p:cNvPr>
          <p:cNvSpPr txBox="1"/>
          <p:nvPr/>
        </p:nvSpPr>
        <p:spPr>
          <a:xfrm>
            <a:off x="8023514" y="1336295"/>
            <a:ext cx="112538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s-CO" sz="1200" dirty="0">
                <a:latin typeface="+mj-lt"/>
                <a:cs typeface="Arial" panose="020B0604020202020204" pitchFamily="34" charset="0"/>
              </a:rPr>
              <a:t>Pescados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Forma libre 62">
            <a:extLst>
              <a:ext uri="{FF2B5EF4-FFF2-40B4-BE49-F238E27FC236}">
                <a16:creationId xmlns:a16="http://schemas.microsoft.com/office/drawing/2014/main" xmlns="" id="{A6AA8613-3978-4083-8155-4CAC65AD1055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flipV="1">
            <a:off x="7304551" y="1580701"/>
            <a:ext cx="706151" cy="52021"/>
          </a:xfrm>
          <a:custGeom>
            <a:avLst/>
            <a:gdLst>
              <a:gd name="connsiteX0" fmla="*/ 0 w 1702676"/>
              <a:gd name="connsiteY0" fmla="*/ 0 h 0"/>
              <a:gd name="connsiteX1" fmla="*/ 1702676 w 17026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2676">
                <a:moveTo>
                  <a:pt x="0" y="0"/>
                </a:moveTo>
                <a:lnTo>
                  <a:pt x="1702676" y="0"/>
                </a:ln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10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5" name="Forma libre 62">
            <a:extLst>
              <a:ext uri="{FF2B5EF4-FFF2-40B4-BE49-F238E27FC236}">
                <a16:creationId xmlns:a16="http://schemas.microsoft.com/office/drawing/2014/main" xmlns="" id="{BCE7F543-B6E6-4EC4-B7C7-374DF3F4CFB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flipV="1">
            <a:off x="6384317" y="1580701"/>
            <a:ext cx="706151" cy="52021"/>
          </a:xfrm>
          <a:custGeom>
            <a:avLst/>
            <a:gdLst>
              <a:gd name="connsiteX0" fmla="*/ 0 w 1702676"/>
              <a:gd name="connsiteY0" fmla="*/ 0 h 0"/>
              <a:gd name="connsiteX1" fmla="*/ 1702676 w 17026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2676">
                <a:moveTo>
                  <a:pt x="0" y="0"/>
                </a:moveTo>
                <a:lnTo>
                  <a:pt x="1702676" y="0"/>
                </a:ln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10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6" name="Forma libre 62">
            <a:extLst>
              <a:ext uri="{FF2B5EF4-FFF2-40B4-BE49-F238E27FC236}">
                <a16:creationId xmlns:a16="http://schemas.microsoft.com/office/drawing/2014/main" xmlns="" id="{4960CE6D-B635-4560-827F-08CCC2FB4AEA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flipV="1">
            <a:off x="5464084" y="1580701"/>
            <a:ext cx="706151" cy="52021"/>
          </a:xfrm>
          <a:custGeom>
            <a:avLst/>
            <a:gdLst>
              <a:gd name="connsiteX0" fmla="*/ 0 w 1702676"/>
              <a:gd name="connsiteY0" fmla="*/ 0 h 0"/>
              <a:gd name="connsiteX1" fmla="*/ 1702676 w 17026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2676">
                <a:moveTo>
                  <a:pt x="0" y="0"/>
                </a:moveTo>
                <a:lnTo>
                  <a:pt x="1702676" y="0"/>
                </a:ln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10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26A89700-1243-4E9A-9585-AF287CA584D4}"/>
              </a:ext>
            </a:extLst>
          </p:cNvPr>
          <p:cNvSpPr txBox="1"/>
          <p:nvPr/>
        </p:nvSpPr>
        <p:spPr>
          <a:xfrm>
            <a:off x="4191194" y="1336295"/>
            <a:ext cx="112538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Total Carnes</a:t>
            </a: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xmlns="" id="{C576FF01-866C-4A57-81D3-50B28B0CC957}"/>
              </a:ext>
            </a:extLst>
          </p:cNvPr>
          <p:cNvGrpSpPr/>
          <p:nvPr/>
        </p:nvGrpSpPr>
        <p:grpSpPr>
          <a:xfrm>
            <a:off x="4616697" y="1900721"/>
            <a:ext cx="359073" cy="2703627"/>
            <a:chOff x="7398008" y="2149679"/>
            <a:chExt cx="478764" cy="3604836"/>
          </a:xfrm>
        </p:grpSpPr>
        <p:sp>
          <p:nvSpPr>
            <p:cNvPr id="39" name="CuadroTexto 10">
              <a:extLst>
                <a:ext uri="{FF2B5EF4-FFF2-40B4-BE49-F238E27FC236}">
                  <a16:creationId xmlns:a16="http://schemas.microsoft.com/office/drawing/2014/main" xmlns="" id="{B319B796-B87A-4CBA-B108-F17107910E38}"/>
                </a:ext>
              </a:extLst>
            </p:cNvPr>
            <p:cNvSpPr txBox="1"/>
            <p:nvPr/>
          </p:nvSpPr>
          <p:spPr>
            <a:xfrm>
              <a:off x="7404590" y="2149679"/>
              <a:ext cx="465598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11%</a:t>
              </a:r>
            </a:p>
          </p:txBody>
        </p:sp>
        <p:sp>
          <p:nvSpPr>
            <p:cNvPr id="40" name="CuadroTexto 13">
              <a:extLst>
                <a:ext uri="{FF2B5EF4-FFF2-40B4-BE49-F238E27FC236}">
                  <a16:creationId xmlns:a16="http://schemas.microsoft.com/office/drawing/2014/main" xmlns="" id="{5E8429A0-A190-4D8E-840C-64408E82684A}"/>
                </a:ext>
              </a:extLst>
            </p:cNvPr>
            <p:cNvSpPr txBox="1"/>
            <p:nvPr/>
          </p:nvSpPr>
          <p:spPr>
            <a:xfrm>
              <a:off x="7398008" y="2796138"/>
              <a:ext cx="478764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14%</a:t>
              </a:r>
            </a:p>
          </p:txBody>
        </p:sp>
        <p:sp>
          <p:nvSpPr>
            <p:cNvPr id="41" name="CuadroTexto 16">
              <a:extLst>
                <a:ext uri="{FF2B5EF4-FFF2-40B4-BE49-F238E27FC236}">
                  <a16:creationId xmlns:a16="http://schemas.microsoft.com/office/drawing/2014/main" xmlns="" id="{129A0696-D2E6-4478-B9A6-CD71E6C7BAD6}"/>
                </a:ext>
              </a:extLst>
            </p:cNvPr>
            <p:cNvSpPr txBox="1"/>
            <p:nvPr/>
          </p:nvSpPr>
          <p:spPr>
            <a:xfrm>
              <a:off x="7398008" y="4567654"/>
              <a:ext cx="478764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rgbClr val="9EE900"/>
                  </a:solidFill>
                  <a:latin typeface="Arial"/>
                  <a:cs typeface="Arial" panose="020B0604020202020204" pitchFamily="34" charset="0"/>
                </a:rPr>
                <a:t>27%</a:t>
              </a:r>
            </a:p>
          </p:txBody>
        </p:sp>
        <p:sp>
          <p:nvSpPr>
            <p:cNvPr id="42" name="CuadroTexto 23">
              <a:extLst>
                <a:ext uri="{FF2B5EF4-FFF2-40B4-BE49-F238E27FC236}">
                  <a16:creationId xmlns:a16="http://schemas.microsoft.com/office/drawing/2014/main" xmlns="" id="{0ED7E2F4-7447-4141-8C7E-88BB5FD9C3FB}"/>
                </a:ext>
              </a:extLst>
            </p:cNvPr>
            <p:cNvSpPr txBox="1"/>
            <p:nvPr/>
          </p:nvSpPr>
          <p:spPr>
            <a:xfrm>
              <a:off x="7398008" y="3631024"/>
              <a:ext cx="478764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defRPr>
              </a:lvl1pPr>
            </a:lstStyle>
            <a:p>
              <a:pPr algn="ctr" defTabSz="685800">
                <a:defRPr/>
              </a:pPr>
              <a:r>
                <a:rPr lang="es-ES" sz="1400" dirty="0">
                  <a:solidFill>
                    <a:srgbClr val="9EE900"/>
                  </a:solidFill>
                </a:rPr>
                <a:t>30%</a:t>
              </a:r>
            </a:p>
          </p:txBody>
        </p:sp>
        <p:sp>
          <p:nvSpPr>
            <p:cNvPr id="43" name="CuadroTexto 16">
              <a:extLst>
                <a:ext uri="{FF2B5EF4-FFF2-40B4-BE49-F238E27FC236}">
                  <a16:creationId xmlns:a16="http://schemas.microsoft.com/office/drawing/2014/main" xmlns="" id="{8C3BE84F-69A6-4727-8D40-4E52DE385E5D}"/>
                </a:ext>
              </a:extLst>
            </p:cNvPr>
            <p:cNvSpPr txBox="1"/>
            <p:nvPr/>
          </p:nvSpPr>
          <p:spPr>
            <a:xfrm>
              <a:off x="7398008" y="5467256"/>
              <a:ext cx="478764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18%</a:t>
              </a:r>
            </a:p>
          </p:txBody>
        </p:sp>
      </p:grpSp>
      <p:sp>
        <p:nvSpPr>
          <p:cNvPr id="44" name="Forma libre 62">
            <a:extLst>
              <a:ext uri="{FF2B5EF4-FFF2-40B4-BE49-F238E27FC236}">
                <a16:creationId xmlns:a16="http://schemas.microsoft.com/office/drawing/2014/main" xmlns="" id="{75FA6C25-F3F7-45DF-BF8C-748BA8386DD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flipV="1">
            <a:off x="4421038" y="1580701"/>
            <a:ext cx="706151" cy="52021"/>
          </a:xfrm>
          <a:custGeom>
            <a:avLst/>
            <a:gdLst>
              <a:gd name="connsiteX0" fmla="*/ 0 w 1702676"/>
              <a:gd name="connsiteY0" fmla="*/ 0 h 0"/>
              <a:gd name="connsiteX1" fmla="*/ 1702676 w 170267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2676">
                <a:moveTo>
                  <a:pt x="0" y="0"/>
                </a:moveTo>
                <a:lnTo>
                  <a:pt x="1702676" y="0"/>
                </a:ln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10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xmlns="" id="{F3B07D65-87B6-4FC2-945C-5807309F43DE}"/>
              </a:ext>
            </a:extLst>
          </p:cNvPr>
          <p:cNvGrpSpPr/>
          <p:nvPr/>
        </p:nvGrpSpPr>
        <p:grpSpPr>
          <a:xfrm>
            <a:off x="5675688" y="1900721"/>
            <a:ext cx="359073" cy="2703627"/>
            <a:chOff x="7398008" y="2149679"/>
            <a:chExt cx="478764" cy="3604836"/>
          </a:xfrm>
        </p:grpSpPr>
        <p:sp>
          <p:nvSpPr>
            <p:cNvPr id="46" name="CuadroTexto 10">
              <a:extLst>
                <a:ext uri="{FF2B5EF4-FFF2-40B4-BE49-F238E27FC236}">
                  <a16:creationId xmlns:a16="http://schemas.microsoft.com/office/drawing/2014/main" xmlns="" id="{918802B6-200E-4404-9185-CAFB56C3CD6C}"/>
                </a:ext>
              </a:extLst>
            </p:cNvPr>
            <p:cNvSpPr txBox="1"/>
            <p:nvPr/>
          </p:nvSpPr>
          <p:spPr>
            <a:xfrm>
              <a:off x="7404590" y="2149679"/>
              <a:ext cx="465598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11%</a:t>
              </a:r>
            </a:p>
          </p:txBody>
        </p:sp>
        <p:sp>
          <p:nvSpPr>
            <p:cNvPr id="47" name="CuadroTexto 13">
              <a:extLst>
                <a:ext uri="{FF2B5EF4-FFF2-40B4-BE49-F238E27FC236}">
                  <a16:creationId xmlns:a16="http://schemas.microsoft.com/office/drawing/2014/main" xmlns="" id="{02566928-23B5-4E39-80AD-9399BAA7B26F}"/>
                </a:ext>
              </a:extLst>
            </p:cNvPr>
            <p:cNvSpPr txBox="1"/>
            <p:nvPr/>
          </p:nvSpPr>
          <p:spPr>
            <a:xfrm>
              <a:off x="7398008" y="2796138"/>
              <a:ext cx="478764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15%</a:t>
              </a:r>
            </a:p>
          </p:txBody>
        </p:sp>
        <p:sp>
          <p:nvSpPr>
            <p:cNvPr id="48" name="CuadroTexto 16">
              <a:extLst>
                <a:ext uri="{FF2B5EF4-FFF2-40B4-BE49-F238E27FC236}">
                  <a16:creationId xmlns:a16="http://schemas.microsoft.com/office/drawing/2014/main" xmlns="" id="{717D55E6-C7D0-4419-A33F-6AE8C2E5BAAB}"/>
                </a:ext>
              </a:extLst>
            </p:cNvPr>
            <p:cNvSpPr txBox="1"/>
            <p:nvPr/>
          </p:nvSpPr>
          <p:spPr>
            <a:xfrm>
              <a:off x="7398008" y="4567654"/>
              <a:ext cx="478764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rgbClr val="9EE900"/>
                  </a:solidFill>
                  <a:latin typeface="Arial"/>
                  <a:cs typeface="Arial" panose="020B0604020202020204" pitchFamily="34" charset="0"/>
                </a:rPr>
                <a:t>27%</a:t>
              </a:r>
            </a:p>
          </p:txBody>
        </p:sp>
        <p:sp>
          <p:nvSpPr>
            <p:cNvPr id="49" name="CuadroTexto 23">
              <a:extLst>
                <a:ext uri="{FF2B5EF4-FFF2-40B4-BE49-F238E27FC236}">
                  <a16:creationId xmlns:a16="http://schemas.microsoft.com/office/drawing/2014/main" xmlns="" id="{ECDCD128-F2C1-4B44-ADE8-AAF647734E3D}"/>
                </a:ext>
              </a:extLst>
            </p:cNvPr>
            <p:cNvSpPr txBox="1"/>
            <p:nvPr/>
          </p:nvSpPr>
          <p:spPr>
            <a:xfrm>
              <a:off x="7398008" y="3631024"/>
              <a:ext cx="478764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defRPr>
              </a:lvl1pPr>
            </a:lstStyle>
            <a:p>
              <a:pPr algn="ctr" defTabSz="685800">
                <a:defRPr/>
              </a:pPr>
              <a:r>
                <a:rPr lang="es-ES" sz="1400" dirty="0">
                  <a:solidFill>
                    <a:srgbClr val="9EE900"/>
                  </a:solidFill>
                </a:rPr>
                <a:t>31%</a:t>
              </a:r>
            </a:p>
          </p:txBody>
        </p:sp>
        <p:sp>
          <p:nvSpPr>
            <p:cNvPr id="50" name="CuadroTexto 16">
              <a:extLst>
                <a:ext uri="{FF2B5EF4-FFF2-40B4-BE49-F238E27FC236}">
                  <a16:creationId xmlns:a16="http://schemas.microsoft.com/office/drawing/2014/main" xmlns="" id="{DB92EB15-0E69-4F43-AEEC-C0AA0A8CC331}"/>
                </a:ext>
              </a:extLst>
            </p:cNvPr>
            <p:cNvSpPr txBox="1"/>
            <p:nvPr/>
          </p:nvSpPr>
          <p:spPr>
            <a:xfrm>
              <a:off x="7398008" y="5467256"/>
              <a:ext cx="478764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17%</a:t>
              </a: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xmlns="" id="{F8612EB9-A898-4773-9244-5DD32FA7FF3E}"/>
              </a:ext>
            </a:extLst>
          </p:cNvPr>
          <p:cNvGrpSpPr/>
          <p:nvPr/>
        </p:nvGrpSpPr>
        <p:grpSpPr>
          <a:xfrm>
            <a:off x="6581131" y="1900721"/>
            <a:ext cx="359073" cy="2703627"/>
            <a:chOff x="7398008" y="2149679"/>
            <a:chExt cx="478764" cy="3604836"/>
          </a:xfrm>
        </p:grpSpPr>
        <p:sp>
          <p:nvSpPr>
            <p:cNvPr id="52" name="CuadroTexto 10">
              <a:extLst>
                <a:ext uri="{FF2B5EF4-FFF2-40B4-BE49-F238E27FC236}">
                  <a16:creationId xmlns:a16="http://schemas.microsoft.com/office/drawing/2014/main" xmlns="" id="{F3411E6B-1975-4981-B3A0-FC280192EAE8}"/>
                </a:ext>
              </a:extLst>
            </p:cNvPr>
            <p:cNvSpPr txBox="1"/>
            <p:nvPr/>
          </p:nvSpPr>
          <p:spPr>
            <a:xfrm>
              <a:off x="7404590" y="2149679"/>
              <a:ext cx="465598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11%</a:t>
              </a:r>
            </a:p>
          </p:txBody>
        </p:sp>
        <p:sp>
          <p:nvSpPr>
            <p:cNvPr id="53" name="CuadroTexto 13">
              <a:extLst>
                <a:ext uri="{FF2B5EF4-FFF2-40B4-BE49-F238E27FC236}">
                  <a16:creationId xmlns:a16="http://schemas.microsoft.com/office/drawing/2014/main" xmlns="" id="{6FA17356-2F09-4C76-9BFC-472232602F18}"/>
                </a:ext>
              </a:extLst>
            </p:cNvPr>
            <p:cNvSpPr txBox="1"/>
            <p:nvPr/>
          </p:nvSpPr>
          <p:spPr>
            <a:xfrm>
              <a:off x="7398008" y="2796138"/>
              <a:ext cx="478764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15%</a:t>
              </a:r>
            </a:p>
          </p:txBody>
        </p:sp>
        <p:sp>
          <p:nvSpPr>
            <p:cNvPr id="54" name="CuadroTexto 16">
              <a:extLst>
                <a:ext uri="{FF2B5EF4-FFF2-40B4-BE49-F238E27FC236}">
                  <a16:creationId xmlns:a16="http://schemas.microsoft.com/office/drawing/2014/main" xmlns="" id="{2780FBC1-4E04-4B90-B265-D36CE51E8840}"/>
                </a:ext>
              </a:extLst>
            </p:cNvPr>
            <p:cNvSpPr txBox="1"/>
            <p:nvPr/>
          </p:nvSpPr>
          <p:spPr>
            <a:xfrm>
              <a:off x="7398008" y="4567654"/>
              <a:ext cx="478764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rgbClr val="9EE900"/>
                  </a:solidFill>
                  <a:latin typeface="Arial"/>
                  <a:cs typeface="Arial" panose="020B0604020202020204" pitchFamily="34" charset="0"/>
                </a:rPr>
                <a:t>28%</a:t>
              </a:r>
            </a:p>
          </p:txBody>
        </p:sp>
        <p:sp>
          <p:nvSpPr>
            <p:cNvPr id="55" name="CuadroTexto 23">
              <a:extLst>
                <a:ext uri="{FF2B5EF4-FFF2-40B4-BE49-F238E27FC236}">
                  <a16:creationId xmlns:a16="http://schemas.microsoft.com/office/drawing/2014/main" xmlns="" id="{9AC00C7A-504A-4389-BAA0-A58430549AA6}"/>
                </a:ext>
              </a:extLst>
            </p:cNvPr>
            <p:cNvSpPr txBox="1"/>
            <p:nvPr/>
          </p:nvSpPr>
          <p:spPr>
            <a:xfrm>
              <a:off x="7398008" y="3631024"/>
              <a:ext cx="478764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defRPr>
              </a:lvl1pPr>
            </a:lstStyle>
            <a:p>
              <a:pPr algn="ctr" defTabSz="685800">
                <a:defRPr/>
              </a:pPr>
              <a:r>
                <a:rPr lang="es-ES" sz="1400" dirty="0">
                  <a:solidFill>
                    <a:schemeClr val="bg1">
                      <a:lumMod val="50000"/>
                    </a:schemeClr>
                  </a:solidFill>
                </a:rPr>
                <a:t>29%</a:t>
              </a:r>
            </a:p>
          </p:txBody>
        </p:sp>
        <p:sp>
          <p:nvSpPr>
            <p:cNvPr id="56" name="CuadroTexto 16">
              <a:extLst>
                <a:ext uri="{FF2B5EF4-FFF2-40B4-BE49-F238E27FC236}">
                  <a16:creationId xmlns:a16="http://schemas.microsoft.com/office/drawing/2014/main" xmlns="" id="{12ADD5D2-EEF2-4003-88F2-D5F7E98D9399}"/>
                </a:ext>
              </a:extLst>
            </p:cNvPr>
            <p:cNvSpPr txBox="1"/>
            <p:nvPr/>
          </p:nvSpPr>
          <p:spPr>
            <a:xfrm>
              <a:off x="7398008" y="5467256"/>
              <a:ext cx="478764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17%</a:t>
              </a: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xmlns="" id="{DA8CFD85-2F9D-41D8-A97E-192C544FC87D}"/>
              </a:ext>
            </a:extLst>
          </p:cNvPr>
          <p:cNvGrpSpPr/>
          <p:nvPr/>
        </p:nvGrpSpPr>
        <p:grpSpPr>
          <a:xfrm>
            <a:off x="7471827" y="1900721"/>
            <a:ext cx="359073" cy="2703627"/>
            <a:chOff x="7398007" y="2149679"/>
            <a:chExt cx="478764" cy="3604836"/>
          </a:xfrm>
        </p:grpSpPr>
        <p:sp>
          <p:nvSpPr>
            <p:cNvPr id="58" name="CuadroTexto 10">
              <a:extLst>
                <a:ext uri="{FF2B5EF4-FFF2-40B4-BE49-F238E27FC236}">
                  <a16:creationId xmlns:a16="http://schemas.microsoft.com/office/drawing/2014/main" xmlns="" id="{0854DA66-79EA-4EA3-A13F-4C09A7D8C9BC}"/>
                </a:ext>
              </a:extLst>
            </p:cNvPr>
            <p:cNvSpPr txBox="1"/>
            <p:nvPr/>
          </p:nvSpPr>
          <p:spPr>
            <a:xfrm>
              <a:off x="7398007" y="2149679"/>
              <a:ext cx="478763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10%</a:t>
              </a:r>
            </a:p>
          </p:txBody>
        </p:sp>
        <p:sp>
          <p:nvSpPr>
            <p:cNvPr id="59" name="CuadroTexto 13">
              <a:extLst>
                <a:ext uri="{FF2B5EF4-FFF2-40B4-BE49-F238E27FC236}">
                  <a16:creationId xmlns:a16="http://schemas.microsoft.com/office/drawing/2014/main" xmlns="" id="{C754B06B-4B92-4FB7-AA81-7EB3FA478A30}"/>
                </a:ext>
              </a:extLst>
            </p:cNvPr>
            <p:cNvSpPr txBox="1"/>
            <p:nvPr/>
          </p:nvSpPr>
          <p:spPr>
            <a:xfrm>
              <a:off x="7398008" y="2796138"/>
              <a:ext cx="478763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14%</a:t>
              </a:r>
            </a:p>
          </p:txBody>
        </p:sp>
        <p:sp>
          <p:nvSpPr>
            <p:cNvPr id="60" name="CuadroTexto 16">
              <a:extLst>
                <a:ext uri="{FF2B5EF4-FFF2-40B4-BE49-F238E27FC236}">
                  <a16:creationId xmlns:a16="http://schemas.microsoft.com/office/drawing/2014/main" xmlns="" id="{7B9E030D-9788-4E2B-B797-1D6DFDFBD6E5}"/>
                </a:ext>
              </a:extLst>
            </p:cNvPr>
            <p:cNvSpPr txBox="1"/>
            <p:nvPr/>
          </p:nvSpPr>
          <p:spPr>
            <a:xfrm>
              <a:off x="7398008" y="4567654"/>
              <a:ext cx="478763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rgbClr val="9EE900"/>
                  </a:solidFill>
                  <a:latin typeface="Arial"/>
                  <a:cs typeface="Arial" panose="020B0604020202020204" pitchFamily="34" charset="0"/>
                </a:rPr>
                <a:t>27%</a:t>
              </a:r>
            </a:p>
          </p:txBody>
        </p:sp>
        <p:sp>
          <p:nvSpPr>
            <p:cNvPr id="61" name="CuadroTexto 23">
              <a:extLst>
                <a:ext uri="{FF2B5EF4-FFF2-40B4-BE49-F238E27FC236}">
                  <a16:creationId xmlns:a16="http://schemas.microsoft.com/office/drawing/2014/main" xmlns="" id="{637E6BAE-454F-456C-A4D5-BFA4DD53E928}"/>
                </a:ext>
              </a:extLst>
            </p:cNvPr>
            <p:cNvSpPr txBox="1"/>
            <p:nvPr/>
          </p:nvSpPr>
          <p:spPr>
            <a:xfrm>
              <a:off x="7398008" y="3631024"/>
              <a:ext cx="478763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defRPr>
              </a:lvl1pPr>
            </a:lstStyle>
            <a:p>
              <a:pPr algn="ctr" defTabSz="685800">
                <a:defRPr/>
              </a:pPr>
              <a:r>
                <a:rPr lang="es-ES" sz="1400" dirty="0">
                  <a:solidFill>
                    <a:srgbClr val="9EE900"/>
                  </a:solidFill>
                </a:rPr>
                <a:t>30%</a:t>
              </a:r>
            </a:p>
          </p:txBody>
        </p:sp>
        <p:sp>
          <p:nvSpPr>
            <p:cNvPr id="62" name="CuadroTexto 16">
              <a:extLst>
                <a:ext uri="{FF2B5EF4-FFF2-40B4-BE49-F238E27FC236}">
                  <a16:creationId xmlns:a16="http://schemas.microsoft.com/office/drawing/2014/main" xmlns="" id="{C52ECF9C-2936-4071-A0C6-E1F5B32D824D}"/>
                </a:ext>
              </a:extLst>
            </p:cNvPr>
            <p:cNvSpPr txBox="1"/>
            <p:nvPr/>
          </p:nvSpPr>
          <p:spPr>
            <a:xfrm>
              <a:off x="7398008" y="5467256"/>
              <a:ext cx="478763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19%</a:t>
              </a:r>
            </a:p>
          </p:txBody>
        </p:sp>
      </p:grpSp>
      <p:grpSp>
        <p:nvGrpSpPr>
          <p:cNvPr id="63" name="Grupo 62">
            <a:extLst>
              <a:ext uri="{FF2B5EF4-FFF2-40B4-BE49-F238E27FC236}">
                <a16:creationId xmlns:a16="http://schemas.microsoft.com/office/drawing/2014/main" xmlns="" id="{C3078AA2-E65A-46E8-99AB-9B01FFD2A553}"/>
              </a:ext>
            </a:extLst>
          </p:cNvPr>
          <p:cNvGrpSpPr/>
          <p:nvPr/>
        </p:nvGrpSpPr>
        <p:grpSpPr>
          <a:xfrm>
            <a:off x="8392349" y="1884842"/>
            <a:ext cx="359073" cy="2703627"/>
            <a:chOff x="7398007" y="2149679"/>
            <a:chExt cx="478764" cy="3604836"/>
          </a:xfrm>
        </p:grpSpPr>
        <p:sp>
          <p:nvSpPr>
            <p:cNvPr id="64" name="CuadroTexto 10">
              <a:extLst>
                <a:ext uri="{FF2B5EF4-FFF2-40B4-BE49-F238E27FC236}">
                  <a16:creationId xmlns:a16="http://schemas.microsoft.com/office/drawing/2014/main" xmlns="" id="{5DBD3838-9251-4784-8637-AB8E7DC94565}"/>
                </a:ext>
              </a:extLst>
            </p:cNvPr>
            <p:cNvSpPr txBox="1"/>
            <p:nvPr/>
          </p:nvSpPr>
          <p:spPr>
            <a:xfrm>
              <a:off x="7398007" y="2149679"/>
              <a:ext cx="478763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rgbClr val="9EE900"/>
                  </a:solidFill>
                  <a:latin typeface="Arial"/>
                  <a:cs typeface="Arial" panose="020B0604020202020204" pitchFamily="34" charset="0"/>
                </a:rPr>
                <a:t>16%</a:t>
              </a:r>
            </a:p>
          </p:txBody>
        </p:sp>
        <p:sp>
          <p:nvSpPr>
            <p:cNvPr id="65" name="CuadroTexto 13">
              <a:extLst>
                <a:ext uri="{FF2B5EF4-FFF2-40B4-BE49-F238E27FC236}">
                  <a16:creationId xmlns:a16="http://schemas.microsoft.com/office/drawing/2014/main" xmlns="" id="{8FBB9B7A-28BB-4366-8C81-8E3D39B32F17}"/>
                </a:ext>
              </a:extLst>
            </p:cNvPr>
            <p:cNvSpPr txBox="1"/>
            <p:nvPr/>
          </p:nvSpPr>
          <p:spPr>
            <a:xfrm>
              <a:off x="7398008" y="2796138"/>
              <a:ext cx="478763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15%</a:t>
              </a:r>
            </a:p>
          </p:txBody>
        </p:sp>
        <p:sp>
          <p:nvSpPr>
            <p:cNvPr id="66" name="CuadroTexto 16">
              <a:extLst>
                <a:ext uri="{FF2B5EF4-FFF2-40B4-BE49-F238E27FC236}">
                  <a16:creationId xmlns:a16="http://schemas.microsoft.com/office/drawing/2014/main" xmlns="" id="{DAF8FF93-3223-4CD7-B1E8-AFCB84F064F7}"/>
                </a:ext>
              </a:extLst>
            </p:cNvPr>
            <p:cNvSpPr txBox="1"/>
            <p:nvPr/>
          </p:nvSpPr>
          <p:spPr>
            <a:xfrm>
              <a:off x="7398008" y="4567654"/>
              <a:ext cx="478763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24%</a:t>
              </a:r>
            </a:p>
          </p:txBody>
        </p:sp>
        <p:sp>
          <p:nvSpPr>
            <p:cNvPr id="67" name="CuadroTexto 23">
              <a:extLst>
                <a:ext uri="{FF2B5EF4-FFF2-40B4-BE49-F238E27FC236}">
                  <a16:creationId xmlns:a16="http://schemas.microsoft.com/office/drawing/2014/main" xmlns="" id="{97F48D21-9BEB-40CE-B172-8B0626F5AA2D}"/>
                </a:ext>
              </a:extLst>
            </p:cNvPr>
            <p:cNvSpPr txBox="1"/>
            <p:nvPr/>
          </p:nvSpPr>
          <p:spPr>
            <a:xfrm>
              <a:off x="7398008" y="3631024"/>
              <a:ext cx="478763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defRPr>
              </a:lvl1pPr>
            </a:lstStyle>
            <a:p>
              <a:pPr algn="ctr" defTabSz="685800">
                <a:defRPr/>
              </a:pPr>
              <a:r>
                <a:rPr lang="es-ES" sz="1400" dirty="0">
                  <a:solidFill>
                    <a:schemeClr val="bg1">
                      <a:lumMod val="50000"/>
                    </a:schemeClr>
                  </a:solidFill>
                </a:rPr>
                <a:t>27%</a:t>
              </a:r>
            </a:p>
          </p:txBody>
        </p:sp>
        <p:sp>
          <p:nvSpPr>
            <p:cNvPr id="68" name="CuadroTexto 16">
              <a:extLst>
                <a:ext uri="{FF2B5EF4-FFF2-40B4-BE49-F238E27FC236}">
                  <a16:creationId xmlns:a16="http://schemas.microsoft.com/office/drawing/2014/main" xmlns="" id="{5D3E1439-1629-47DF-BD85-3194B461706E}"/>
                </a:ext>
              </a:extLst>
            </p:cNvPr>
            <p:cNvSpPr txBox="1"/>
            <p:nvPr/>
          </p:nvSpPr>
          <p:spPr>
            <a:xfrm>
              <a:off x="7398008" y="5467256"/>
              <a:ext cx="478763" cy="2872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defRPr/>
              </a:pPr>
              <a:r>
                <a:rPr lang="es-ES" sz="1400" b="1" dirty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 panose="020B0604020202020204" pitchFamily="34" charset="0"/>
                </a:rPr>
                <a:t>18%</a:t>
              </a:r>
            </a:p>
          </p:txBody>
        </p:sp>
      </p:grpSp>
      <p:sp>
        <p:nvSpPr>
          <p:cNvPr id="69" name="Marcador de número de diapositiva 2">
            <a:extLst>
              <a:ext uri="{FF2B5EF4-FFF2-40B4-BE49-F238E27FC236}">
                <a16:creationId xmlns:a16="http://schemas.microsoft.com/office/drawing/2014/main" xmlns="" id="{004D262B-8124-4866-9ED4-B623DFA9D17C}"/>
              </a:ext>
            </a:extLst>
          </p:cNvPr>
          <p:cNvSpPr txBox="1">
            <a:spLocks/>
          </p:cNvSpPr>
          <p:nvPr/>
        </p:nvSpPr>
        <p:spPr>
          <a:xfrm>
            <a:off x="8142685" y="5325000"/>
            <a:ext cx="727472" cy="16404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34BEE3-566C-4068-A777-C3A4762E861B}" type="slidenum">
              <a:rPr lang="en-GB" smtClean="0"/>
              <a:pPr/>
              <a:t>9</a:t>
            </a:fld>
            <a:endParaRPr lang="en-GB" dirty="0"/>
          </a:p>
        </p:txBody>
      </p:sp>
      <p:grpSp>
        <p:nvGrpSpPr>
          <p:cNvPr id="70" name="Grupo 69">
            <a:extLst>
              <a:ext uri="{FF2B5EF4-FFF2-40B4-BE49-F238E27FC236}">
                <a16:creationId xmlns:a16="http://schemas.microsoft.com/office/drawing/2014/main" xmlns="" id="{DE0F3964-A3A3-4FD2-A7D4-E3EAFFCB1F30}"/>
              </a:ext>
            </a:extLst>
          </p:cNvPr>
          <p:cNvGrpSpPr/>
          <p:nvPr/>
        </p:nvGrpSpPr>
        <p:grpSpPr>
          <a:xfrm>
            <a:off x="0" y="1391390"/>
            <a:ext cx="2443799" cy="3395496"/>
            <a:chOff x="-2208685" y="1018901"/>
            <a:chExt cx="6270171" cy="4963886"/>
          </a:xfrm>
        </p:grpSpPr>
        <p:sp>
          <p:nvSpPr>
            <p:cNvPr id="71" name="Forma libre: forma 180">
              <a:extLst>
                <a:ext uri="{FF2B5EF4-FFF2-40B4-BE49-F238E27FC236}">
                  <a16:creationId xmlns:a16="http://schemas.microsoft.com/office/drawing/2014/main" xmlns="" id="{8E262A70-B6FB-428D-A079-B29DB3870F21}"/>
                </a:ext>
              </a:extLst>
            </p:cNvPr>
            <p:cNvSpPr/>
            <p:nvPr/>
          </p:nvSpPr>
          <p:spPr bwMode="ltGray">
            <a:xfrm>
              <a:off x="200687" y="1018901"/>
              <a:ext cx="1376861" cy="1249530"/>
            </a:xfrm>
            <a:custGeom>
              <a:avLst/>
              <a:gdLst>
                <a:gd name="connsiteX0" fmla="*/ 0 w 1451429"/>
                <a:gd name="connsiteY0" fmla="*/ 1146629 h 1146629"/>
                <a:gd name="connsiteX1" fmla="*/ 754743 w 1451429"/>
                <a:gd name="connsiteY1" fmla="*/ 0 h 1146629"/>
                <a:gd name="connsiteX2" fmla="*/ 1451429 w 1451429"/>
                <a:gd name="connsiteY2" fmla="*/ 1132114 h 1146629"/>
                <a:gd name="connsiteX3" fmla="*/ 0 w 1451429"/>
                <a:gd name="connsiteY3" fmla="*/ 1146629 h 114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1429" h="1146629">
                  <a:moveTo>
                    <a:pt x="0" y="1146629"/>
                  </a:moveTo>
                  <a:lnTo>
                    <a:pt x="754743" y="0"/>
                  </a:lnTo>
                  <a:lnTo>
                    <a:pt x="1451429" y="1132114"/>
                  </a:lnTo>
                  <a:lnTo>
                    <a:pt x="0" y="1146629"/>
                  </a:lnTo>
                  <a:close/>
                </a:path>
              </a:pathLst>
            </a:cu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s-CO" sz="1050" dirty="0" err="1"/>
            </a:p>
          </p:txBody>
        </p:sp>
        <p:sp>
          <p:nvSpPr>
            <p:cNvPr id="72" name="Forma libre: forma 181">
              <a:extLst>
                <a:ext uri="{FF2B5EF4-FFF2-40B4-BE49-F238E27FC236}">
                  <a16:creationId xmlns:a16="http://schemas.microsoft.com/office/drawing/2014/main" xmlns="" id="{7F73E929-DD50-4011-B155-9E517A0B0991}"/>
                </a:ext>
              </a:extLst>
            </p:cNvPr>
            <p:cNvSpPr/>
            <p:nvPr/>
          </p:nvSpPr>
          <p:spPr bwMode="ltGray">
            <a:xfrm>
              <a:off x="-408914" y="2165530"/>
              <a:ext cx="2652467" cy="1046330"/>
            </a:xfrm>
            <a:custGeom>
              <a:avLst/>
              <a:gdLst>
                <a:gd name="connsiteX0" fmla="*/ 551543 w 2699658"/>
                <a:gd name="connsiteY0" fmla="*/ 0 h 943428"/>
                <a:gd name="connsiteX1" fmla="*/ 2133600 w 2699658"/>
                <a:gd name="connsiteY1" fmla="*/ 29028 h 943428"/>
                <a:gd name="connsiteX2" fmla="*/ 2699658 w 2699658"/>
                <a:gd name="connsiteY2" fmla="*/ 899885 h 943428"/>
                <a:gd name="connsiteX3" fmla="*/ 0 w 2699658"/>
                <a:gd name="connsiteY3" fmla="*/ 943428 h 943428"/>
                <a:gd name="connsiteX4" fmla="*/ 551543 w 2699658"/>
                <a:gd name="connsiteY4" fmla="*/ 0 h 9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9658" h="943428">
                  <a:moveTo>
                    <a:pt x="551543" y="0"/>
                  </a:moveTo>
                  <a:lnTo>
                    <a:pt x="2133600" y="29028"/>
                  </a:lnTo>
                  <a:lnTo>
                    <a:pt x="2699658" y="899885"/>
                  </a:lnTo>
                  <a:lnTo>
                    <a:pt x="0" y="943428"/>
                  </a:lnTo>
                  <a:lnTo>
                    <a:pt x="551543" y="0"/>
                  </a:lnTo>
                  <a:close/>
                </a:path>
              </a:pathLst>
            </a:custGeom>
            <a:solidFill>
              <a:srgbClr val="00B6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s-CO" sz="1050" dirty="0" err="1"/>
            </a:p>
          </p:txBody>
        </p:sp>
        <p:sp>
          <p:nvSpPr>
            <p:cNvPr id="73" name="Forma libre: forma 182">
              <a:extLst>
                <a:ext uri="{FF2B5EF4-FFF2-40B4-BE49-F238E27FC236}">
                  <a16:creationId xmlns:a16="http://schemas.microsoft.com/office/drawing/2014/main" xmlns="" id="{488D2FC0-2592-4A54-8822-6AD2AC155CDD}"/>
                </a:ext>
              </a:extLst>
            </p:cNvPr>
            <p:cNvSpPr/>
            <p:nvPr/>
          </p:nvSpPr>
          <p:spPr bwMode="ltGray">
            <a:xfrm>
              <a:off x="-1047542" y="3108958"/>
              <a:ext cx="3918857" cy="972457"/>
            </a:xfrm>
            <a:custGeom>
              <a:avLst/>
              <a:gdLst>
                <a:gd name="connsiteX0" fmla="*/ 0 w 3918857"/>
                <a:gd name="connsiteY0" fmla="*/ 957943 h 972457"/>
                <a:gd name="connsiteX1" fmla="*/ 3918857 w 3918857"/>
                <a:gd name="connsiteY1" fmla="*/ 972457 h 972457"/>
                <a:gd name="connsiteX2" fmla="*/ 3323771 w 3918857"/>
                <a:gd name="connsiteY2" fmla="*/ 0 h 972457"/>
                <a:gd name="connsiteX3" fmla="*/ 624114 w 3918857"/>
                <a:gd name="connsiteY3" fmla="*/ 0 h 972457"/>
                <a:gd name="connsiteX4" fmla="*/ 0 w 3918857"/>
                <a:gd name="connsiteY4" fmla="*/ 957943 h 9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857" h="972457">
                  <a:moveTo>
                    <a:pt x="0" y="957943"/>
                  </a:moveTo>
                  <a:lnTo>
                    <a:pt x="3918857" y="972457"/>
                  </a:lnTo>
                  <a:lnTo>
                    <a:pt x="3323771" y="0"/>
                  </a:lnTo>
                  <a:lnTo>
                    <a:pt x="624114" y="0"/>
                  </a:lnTo>
                  <a:lnTo>
                    <a:pt x="0" y="957943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s-CO" sz="1050" dirty="0" err="1"/>
            </a:p>
          </p:txBody>
        </p:sp>
        <p:sp>
          <p:nvSpPr>
            <p:cNvPr id="74" name="Forma libre: forma 183">
              <a:extLst>
                <a:ext uri="{FF2B5EF4-FFF2-40B4-BE49-F238E27FC236}">
                  <a16:creationId xmlns:a16="http://schemas.microsoft.com/office/drawing/2014/main" xmlns="" id="{35EEEC06-BDB6-4226-98AA-A9D8CC29C2EE}"/>
                </a:ext>
              </a:extLst>
            </p:cNvPr>
            <p:cNvSpPr/>
            <p:nvPr/>
          </p:nvSpPr>
          <p:spPr bwMode="ltGray">
            <a:xfrm>
              <a:off x="-1599085" y="4066901"/>
              <a:ext cx="5065486" cy="943429"/>
            </a:xfrm>
            <a:custGeom>
              <a:avLst/>
              <a:gdLst>
                <a:gd name="connsiteX0" fmla="*/ 537029 w 5065486"/>
                <a:gd name="connsiteY0" fmla="*/ 0 h 943429"/>
                <a:gd name="connsiteX1" fmla="*/ 4455886 w 5065486"/>
                <a:gd name="connsiteY1" fmla="*/ 0 h 943429"/>
                <a:gd name="connsiteX2" fmla="*/ 5065486 w 5065486"/>
                <a:gd name="connsiteY2" fmla="*/ 914400 h 943429"/>
                <a:gd name="connsiteX3" fmla="*/ 0 w 5065486"/>
                <a:gd name="connsiteY3" fmla="*/ 943429 h 943429"/>
                <a:gd name="connsiteX4" fmla="*/ 537029 w 5065486"/>
                <a:gd name="connsiteY4" fmla="*/ 0 h 94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5486" h="943429">
                  <a:moveTo>
                    <a:pt x="537029" y="0"/>
                  </a:moveTo>
                  <a:lnTo>
                    <a:pt x="4455886" y="0"/>
                  </a:lnTo>
                  <a:lnTo>
                    <a:pt x="5065486" y="914400"/>
                  </a:lnTo>
                  <a:lnTo>
                    <a:pt x="0" y="943429"/>
                  </a:lnTo>
                  <a:lnTo>
                    <a:pt x="537029" y="0"/>
                  </a:lnTo>
                  <a:close/>
                </a:path>
              </a:pathLst>
            </a:custGeom>
            <a:solidFill>
              <a:srgbClr val="9EE9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s-CO" sz="1050" dirty="0" err="1"/>
            </a:p>
          </p:txBody>
        </p:sp>
        <p:sp>
          <p:nvSpPr>
            <p:cNvPr id="75" name="Forma libre: forma 184">
              <a:extLst>
                <a:ext uri="{FF2B5EF4-FFF2-40B4-BE49-F238E27FC236}">
                  <a16:creationId xmlns:a16="http://schemas.microsoft.com/office/drawing/2014/main" xmlns="" id="{A49F731D-30ED-45C5-8027-9A93CF708C70}"/>
                </a:ext>
              </a:extLst>
            </p:cNvPr>
            <p:cNvSpPr/>
            <p:nvPr/>
          </p:nvSpPr>
          <p:spPr bwMode="ltGray">
            <a:xfrm>
              <a:off x="-2208685" y="5010330"/>
              <a:ext cx="6270171" cy="972457"/>
            </a:xfrm>
            <a:custGeom>
              <a:avLst/>
              <a:gdLst>
                <a:gd name="connsiteX0" fmla="*/ 6270171 w 6270171"/>
                <a:gd name="connsiteY0" fmla="*/ 957942 h 972457"/>
                <a:gd name="connsiteX1" fmla="*/ 0 w 6270171"/>
                <a:gd name="connsiteY1" fmla="*/ 972457 h 972457"/>
                <a:gd name="connsiteX2" fmla="*/ 595086 w 6270171"/>
                <a:gd name="connsiteY2" fmla="*/ 0 h 972457"/>
                <a:gd name="connsiteX3" fmla="*/ 5704114 w 6270171"/>
                <a:gd name="connsiteY3" fmla="*/ 0 h 972457"/>
                <a:gd name="connsiteX4" fmla="*/ 6270171 w 6270171"/>
                <a:gd name="connsiteY4" fmla="*/ 957942 h 9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0171" h="972457">
                  <a:moveTo>
                    <a:pt x="6270171" y="957942"/>
                  </a:moveTo>
                  <a:lnTo>
                    <a:pt x="0" y="972457"/>
                  </a:lnTo>
                  <a:lnTo>
                    <a:pt x="595086" y="0"/>
                  </a:lnTo>
                  <a:lnTo>
                    <a:pt x="5704114" y="0"/>
                  </a:lnTo>
                  <a:lnTo>
                    <a:pt x="6270171" y="957942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s-CO" sz="1050" dirty="0" err="1"/>
            </a:p>
          </p:txBody>
        </p:sp>
      </p:grpSp>
      <p:sp>
        <p:nvSpPr>
          <p:cNvPr id="76" name="Gráfico 4">
            <a:extLst>
              <a:ext uri="{FF2B5EF4-FFF2-40B4-BE49-F238E27FC236}">
                <a16:creationId xmlns:a16="http://schemas.microsoft.com/office/drawing/2014/main" xmlns="" id="{2DA4F02F-2F4B-427B-8D70-16E10519394C}"/>
              </a:ext>
            </a:extLst>
          </p:cNvPr>
          <p:cNvSpPr/>
          <p:nvPr/>
        </p:nvSpPr>
        <p:spPr>
          <a:xfrm>
            <a:off x="-13362" y="1259226"/>
            <a:ext cx="2399779" cy="3522666"/>
          </a:xfrm>
          <a:custGeom>
            <a:avLst/>
            <a:gdLst>
              <a:gd name="connsiteX0" fmla="*/ 2262172 w 4381500"/>
              <a:gd name="connsiteY0" fmla="*/ 39324 h 3971925"/>
              <a:gd name="connsiteX1" fmla="*/ 2158607 w 4381500"/>
              <a:gd name="connsiteY1" fmla="*/ 9539 h 3971925"/>
              <a:gd name="connsiteX2" fmla="*/ 2128822 w 4381500"/>
              <a:gd name="connsiteY2" fmla="*/ 39324 h 3971925"/>
              <a:gd name="connsiteX3" fmla="*/ 9605 w 4381500"/>
              <a:gd name="connsiteY3" fmla="*/ 3865297 h 3971925"/>
              <a:gd name="connsiteX4" fmla="*/ 40068 w 4381500"/>
              <a:gd name="connsiteY4" fmla="*/ 3970377 h 3971925"/>
              <a:gd name="connsiteX5" fmla="*/ 76280 w 4381500"/>
              <a:gd name="connsiteY5" fmla="*/ 3979959 h 3971925"/>
              <a:gd name="connsiteX6" fmla="*/ 4314734 w 4381500"/>
              <a:gd name="connsiteY6" fmla="*/ 3979959 h 3971925"/>
              <a:gd name="connsiteX7" fmla="*/ 4390934 w 4381500"/>
              <a:gd name="connsiteY7" fmla="*/ 3901873 h 3971925"/>
              <a:gd name="connsiteX8" fmla="*/ 4381409 w 4381500"/>
              <a:gd name="connsiteY8" fmla="*/ 3865659 h 3971925"/>
              <a:gd name="connsiteX9" fmla="*/ 2985853 w 4381500"/>
              <a:gd name="connsiteY9" fmla="*/ 1655859 h 3971925"/>
              <a:gd name="connsiteX10" fmla="*/ 1405141 w 4381500"/>
              <a:gd name="connsiteY10" fmla="*/ 1655859 h 3971925"/>
              <a:gd name="connsiteX11" fmla="*/ 1720580 w 4381500"/>
              <a:gd name="connsiteY11" fmla="*/ 1093884 h 3971925"/>
              <a:gd name="connsiteX12" fmla="*/ 2670413 w 4381500"/>
              <a:gd name="connsiteY12" fmla="*/ 1093884 h 3971925"/>
              <a:gd name="connsiteX13" fmla="*/ 3070273 w 4381500"/>
              <a:gd name="connsiteY13" fmla="*/ 1808259 h 3971925"/>
              <a:gd name="connsiteX14" fmla="*/ 3385712 w 4381500"/>
              <a:gd name="connsiteY14" fmla="*/ 2379759 h 3971925"/>
              <a:gd name="connsiteX15" fmla="*/ 1005282 w 4381500"/>
              <a:gd name="connsiteY15" fmla="*/ 2379759 h 3971925"/>
              <a:gd name="connsiteX16" fmla="*/ 1320730 w 4381500"/>
              <a:gd name="connsiteY16" fmla="*/ 1808259 h 3971925"/>
              <a:gd name="connsiteX17" fmla="*/ 3470123 w 4381500"/>
              <a:gd name="connsiteY17" fmla="*/ 2532159 h 3971925"/>
              <a:gd name="connsiteX18" fmla="*/ 3785572 w 4381500"/>
              <a:gd name="connsiteY18" fmla="*/ 3103659 h 3971925"/>
              <a:gd name="connsiteX19" fmla="*/ 605422 w 4381500"/>
              <a:gd name="connsiteY19" fmla="*/ 3103659 h 3971925"/>
              <a:gd name="connsiteX20" fmla="*/ 920871 w 4381500"/>
              <a:gd name="connsiteY20" fmla="*/ 2532159 h 3971925"/>
              <a:gd name="connsiteX21" fmla="*/ 2195497 w 4381500"/>
              <a:gd name="connsiteY21" fmla="*/ 236501 h 3971925"/>
              <a:gd name="connsiteX22" fmla="*/ 2586022 w 4381500"/>
              <a:gd name="connsiteY22" fmla="*/ 941484 h 3971925"/>
              <a:gd name="connsiteX23" fmla="*/ 1804972 w 4381500"/>
              <a:gd name="connsiteY23" fmla="*/ 941484 h 3971925"/>
              <a:gd name="connsiteX24" fmla="*/ 205572 w 4381500"/>
              <a:gd name="connsiteY24" fmla="*/ 3827559 h 3971925"/>
              <a:gd name="connsiteX25" fmla="*/ 521002 w 4381500"/>
              <a:gd name="connsiteY25" fmla="*/ 3256059 h 3971925"/>
              <a:gd name="connsiteX26" fmla="*/ 3869992 w 4381500"/>
              <a:gd name="connsiteY26" fmla="*/ 3256059 h 3971925"/>
              <a:gd name="connsiteX27" fmla="*/ 4185431 w 4381500"/>
              <a:gd name="connsiteY27" fmla="*/ 3827559 h 397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81500" h="3971925">
                <a:moveTo>
                  <a:pt x="2262172" y="39324"/>
                </a:moveTo>
                <a:cubicBezTo>
                  <a:pt x="2241798" y="2500"/>
                  <a:pt x="2195430" y="-10835"/>
                  <a:pt x="2158607" y="9539"/>
                </a:cubicBezTo>
                <a:cubicBezTo>
                  <a:pt x="2146081" y="16471"/>
                  <a:pt x="2135756" y="26794"/>
                  <a:pt x="2128822" y="39324"/>
                </a:cubicBezTo>
                <a:lnTo>
                  <a:pt x="9605" y="3865297"/>
                </a:lnTo>
                <a:cubicBezTo>
                  <a:pt x="-11000" y="3902731"/>
                  <a:pt x="2639" y="3949774"/>
                  <a:pt x="40068" y="3970377"/>
                </a:cubicBezTo>
                <a:cubicBezTo>
                  <a:pt x="51172" y="3976492"/>
                  <a:pt x="63607" y="3979778"/>
                  <a:pt x="76280" y="3979959"/>
                </a:cubicBezTo>
                <a:lnTo>
                  <a:pt x="4314734" y="3979959"/>
                </a:lnTo>
                <a:cubicBezTo>
                  <a:pt x="4357339" y="3979435"/>
                  <a:pt x="4391457" y="3944479"/>
                  <a:pt x="4390934" y="3901873"/>
                </a:cubicBezTo>
                <a:cubicBezTo>
                  <a:pt x="4390781" y="3889196"/>
                  <a:pt x="4387514" y="3876765"/>
                  <a:pt x="4381409" y="3865659"/>
                </a:cubicBezTo>
                <a:close/>
                <a:moveTo>
                  <a:pt x="2985853" y="1655859"/>
                </a:moveTo>
                <a:lnTo>
                  <a:pt x="1405141" y="1655859"/>
                </a:lnTo>
                <a:lnTo>
                  <a:pt x="1720580" y="1093884"/>
                </a:lnTo>
                <a:lnTo>
                  <a:pt x="2670413" y="1093884"/>
                </a:lnTo>
                <a:close/>
                <a:moveTo>
                  <a:pt x="3070273" y="1808259"/>
                </a:moveTo>
                <a:lnTo>
                  <a:pt x="3385712" y="2379759"/>
                </a:lnTo>
                <a:lnTo>
                  <a:pt x="1005282" y="2379759"/>
                </a:lnTo>
                <a:lnTo>
                  <a:pt x="1320730" y="1808259"/>
                </a:lnTo>
                <a:close/>
                <a:moveTo>
                  <a:pt x="3470123" y="2532159"/>
                </a:moveTo>
                <a:lnTo>
                  <a:pt x="3785572" y="3103659"/>
                </a:lnTo>
                <a:lnTo>
                  <a:pt x="605422" y="3103659"/>
                </a:lnTo>
                <a:lnTo>
                  <a:pt x="920871" y="2532159"/>
                </a:lnTo>
                <a:close/>
                <a:moveTo>
                  <a:pt x="2195497" y="236501"/>
                </a:moveTo>
                <a:lnTo>
                  <a:pt x="2586022" y="941484"/>
                </a:lnTo>
                <a:lnTo>
                  <a:pt x="1804972" y="941484"/>
                </a:lnTo>
                <a:close/>
                <a:moveTo>
                  <a:pt x="205572" y="3827559"/>
                </a:moveTo>
                <a:lnTo>
                  <a:pt x="521002" y="3256059"/>
                </a:lnTo>
                <a:lnTo>
                  <a:pt x="3869992" y="3256059"/>
                </a:lnTo>
                <a:lnTo>
                  <a:pt x="4185431" y="3827559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CO" sz="1100"/>
          </a:p>
        </p:txBody>
      </p:sp>
      <p:sp>
        <p:nvSpPr>
          <p:cNvPr id="77" name="Rectángulo 76"/>
          <p:cNvSpPr/>
          <p:nvPr/>
        </p:nvSpPr>
        <p:spPr>
          <a:xfrm>
            <a:off x="170688" y="5335728"/>
            <a:ext cx="17572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50" dirty="0" err="1" smtClean="0"/>
              <a:t>Kantar</a:t>
            </a:r>
            <a:r>
              <a:rPr lang="es-CO" sz="1050" dirty="0"/>
              <a:t> </a:t>
            </a:r>
            <a:r>
              <a:rPr lang="es-CO" sz="1050" dirty="0" smtClean="0"/>
              <a:t>– I Semestre 2020</a:t>
            </a:r>
            <a:endParaRPr lang="es-CO" sz="1050" dirty="0"/>
          </a:p>
        </p:txBody>
      </p:sp>
    </p:spTree>
    <p:extLst>
      <p:ext uri="{BB962C8B-B14F-4D97-AF65-F5344CB8AC3E}">
        <p14:creationId xmlns:p14="http://schemas.microsoft.com/office/powerpoint/2010/main" val="4181638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17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RESUMEN HOME PANEL</a:t>
            </a:r>
            <a:br>
              <a:rPr lang="es-MX" dirty="0" smtClean="0"/>
            </a:br>
            <a:r>
              <a:rPr lang="es-MX" dirty="0" smtClean="0"/>
              <a:t>CARNE DE CERDO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9251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51606DB5-EAEC-4577-A9A0-BA12BC356D63}"/>
              </a:ext>
            </a:extLst>
          </p:cNvPr>
          <p:cNvSpPr txBox="1">
            <a:spLocks/>
          </p:cNvSpPr>
          <p:nvPr/>
        </p:nvSpPr>
        <p:spPr>
          <a:xfrm>
            <a:off x="270000" y="60149"/>
            <a:ext cx="8600156" cy="7117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500" dirty="0" smtClean="0"/>
              <a:t>El gasto de los hogares en Carnes Frescas y Carnes Frías continúa con una tendencia creciente, desde el inicio de la pandemia.</a:t>
            </a:r>
            <a:endParaRPr lang="es-CO" sz="1500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F7AD6C93-190C-4ACF-A523-4DB6BE4D6D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6871678"/>
              </p:ext>
            </p:extLst>
          </p:nvPr>
        </p:nvGraphicFramePr>
        <p:xfrm>
          <a:off x="170688" y="1056738"/>
          <a:ext cx="8591450" cy="3558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6E65D292-602E-4E7F-90C9-E15CF83C8230}"/>
              </a:ext>
            </a:extLst>
          </p:cNvPr>
          <p:cNvSpPr/>
          <p:nvPr/>
        </p:nvSpPr>
        <p:spPr bwMode="ltGray">
          <a:xfrm>
            <a:off x="4382864" y="1418024"/>
            <a:ext cx="4118060" cy="2930093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s-CO" sz="1200" dirty="0" err="1"/>
          </a:p>
        </p:txBody>
      </p:sp>
      <p:sp>
        <p:nvSpPr>
          <p:cNvPr id="6" name="Rectángulo 5"/>
          <p:cNvSpPr/>
          <p:nvPr/>
        </p:nvSpPr>
        <p:spPr>
          <a:xfrm>
            <a:off x="170688" y="5335728"/>
            <a:ext cx="17572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50" dirty="0" err="1" smtClean="0"/>
              <a:t>Kantar</a:t>
            </a:r>
            <a:r>
              <a:rPr lang="es-CO" sz="1050" dirty="0"/>
              <a:t> </a:t>
            </a:r>
            <a:r>
              <a:rPr lang="es-CO" sz="1050" dirty="0" smtClean="0"/>
              <a:t>– I Semestre 2020</a:t>
            </a:r>
            <a:endParaRPr lang="es-CO" sz="1050" dirty="0"/>
          </a:p>
        </p:txBody>
      </p:sp>
    </p:spTree>
    <p:extLst>
      <p:ext uri="{BB962C8B-B14F-4D97-AF65-F5344CB8AC3E}">
        <p14:creationId xmlns:p14="http://schemas.microsoft.com/office/powerpoint/2010/main" val="258399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1">
            <a:extLst>
              <a:ext uri="{FF2B5EF4-FFF2-40B4-BE49-F238E27FC236}">
                <a16:creationId xmlns:a16="http://schemas.microsoft.com/office/drawing/2014/main" xmlns="" id="{B2738D45-0663-4897-B8BE-09B99C0B2714}"/>
              </a:ext>
            </a:extLst>
          </p:cNvPr>
          <p:cNvSpPr txBox="1">
            <a:spLocks/>
          </p:cNvSpPr>
          <p:nvPr/>
        </p:nvSpPr>
        <p:spPr>
          <a:xfrm>
            <a:off x="309632" y="24384"/>
            <a:ext cx="8600156" cy="51531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500" dirty="0" smtClean="0"/>
              <a:t>La categoría concentra su volumen en el ciclo medio alto de la vida del hogar. Aún tenemos espacio para crecer en esos hogares iniciales. </a:t>
            </a:r>
            <a:endParaRPr lang="es-CO" sz="1500" dirty="0"/>
          </a:p>
        </p:txBody>
      </p:sp>
      <p:graphicFrame>
        <p:nvGraphicFramePr>
          <p:cNvPr id="6" name="Chart 3"/>
          <p:cNvGraphicFramePr/>
          <p:nvPr>
            <p:custDataLst>
              <p:tags r:id="rId1"/>
            </p:custDataLst>
            <p:extLst/>
          </p:nvPr>
        </p:nvGraphicFramePr>
        <p:xfrm>
          <a:off x="309632" y="1453919"/>
          <a:ext cx="8560524" cy="3436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30FDAB9B-3560-415F-A384-461283D658AB}"/>
              </a:ext>
            </a:extLst>
          </p:cNvPr>
          <p:cNvGrpSpPr/>
          <p:nvPr/>
        </p:nvGrpSpPr>
        <p:grpSpPr>
          <a:xfrm>
            <a:off x="3804560" y="1305419"/>
            <a:ext cx="2030183" cy="297000"/>
            <a:chOff x="5072745" y="1092377"/>
            <a:chExt cx="2706911" cy="396000"/>
          </a:xfrm>
        </p:grpSpPr>
        <p:sp>
          <p:nvSpPr>
            <p:cNvPr id="8" name="Flecha: a la derecha 1">
              <a:extLst>
                <a:ext uri="{FF2B5EF4-FFF2-40B4-BE49-F238E27FC236}">
                  <a16:creationId xmlns:a16="http://schemas.microsoft.com/office/drawing/2014/main" xmlns="" id="{5D1D80C6-7236-4B6F-9700-4D2F638044D3}"/>
                </a:ext>
              </a:extLst>
            </p:cNvPr>
            <p:cNvSpPr/>
            <p:nvPr/>
          </p:nvSpPr>
          <p:spPr bwMode="ltGray">
            <a:xfrm>
              <a:off x="5072745" y="1092377"/>
              <a:ext cx="2706911" cy="39600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DDAD0613-ACCE-48BC-BC3C-580F7DE94CFB}"/>
                </a:ext>
              </a:extLst>
            </p:cNvPr>
            <p:cNvSpPr/>
            <p:nvPr/>
          </p:nvSpPr>
          <p:spPr bwMode="ltGray">
            <a:xfrm>
              <a:off x="5072745" y="1102106"/>
              <a:ext cx="2474683" cy="18847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s-CO" sz="1200" dirty="0">
                  <a:solidFill>
                    <a:schemeClr val="bg1"/>
                  </a:solidFill>
                </a:rPr>
                <a:t>Importancia en Volumen </a:t>
              </a:r>
            </a:p>
          </p:txBody>
        </p:sp>
      </p:grpSp>
      <p:sp>
        <p:nvSpPr>
          <p:cNvPr id="10" name="Flecha: hacia arriba 13">
            <a:extLst>
              <a:ext uri="{FF2B5EF4-FFF2-40B4-BE49-F238E27FC236}">
                <a16:creationId xmlns:a16="http://schemas.microsoft.com/office/drawing/2014/main" xmlns="" id="{EA06F26D-F6E3-4927-BCFD-F7F428EAE506}"/>
              </a:ext>
            </a:extLst>
          </p:cNvPr>
          <p:cNvSpPr/>
          <p:nvPr/>
        </p:nvSpPr>
        <p:spPr bwMode="ltGray">
          <a:xfrm>
            <a:off x="342970" y="2124075"/>
            <a:ext cx="314615" cy="1895476"/>
          </a:xfrm>
          <a:prstGeom prst="upArrow">
            <a:avLst/>
          </a:prstGeom>
          <a:solidFill>
            <a:schemeClr val="bg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s-CO" sz="1200" dirty="0" err="1">
              <a:solidFill>
                <a:schemeClr val="bg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9E5DAE49-5FF7-4182-8451-054F81176736}"/>
              </a:ext>
            </a:extLst>
          </p:cNvPr>
          <p:cNvSpPr/>
          <p:nvPr/>
        </p:nvSpPr>
        <p:spPr bwMode="ltGray">
          <a:xfrm rot="16200000">
            <a:off x="-503114" y="2960982"/>
            <a:ext cx="1970314" cy="20344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s-CO" sz="1200" dirty="0">
                <a:solidFill>
                  <a:schemeClr val="bg1"/>
                </a:solidFill>
              </a:rPr>
              <a:t>Crecimiento de %Volumen</a:t>
            </a:r>
          </a:p>
        </p:txBody>
      </p:sp>
      <p:sp>
        <p:nvSpPr>
          <p:cNvPr id="12" name="Slicer Title">
            <a:extLst>
              <a:ext uri="{FF2B5EF4-FFF2-40B4-BE49-F238E27FC236}">
                <a16:creationId xmlns:a16="http://schemas.microsoft.com/office/drawing/2014/main" xmlns="" id="{1B4902C8-8FFA-4CD5-B6A9-35BF1EB49FC6}"/>
              </a:ext>
            </a:extLst>
          </p:cNvPr>
          <p:cNvSpPr>
            <a:spLocks noGrp="1"/>
          </p:cNvSpPr>
          <p:nvPr/>
        </p:nvSpPr>
        <p:spPr>
          <a:xfrm>
            <a:off x="276905" y="1138117"/>
            <a:ext cx="7265100" cy="11541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717171"/>
                </a:solidFill>
                <a:latin typeface="Arial" pitchFamily="34" charset="0"/>
              </a:rPr>
              <a:t>Total país |Carnes Frescas | Jun2020</a:t>
            </a:r>
          </a:p>
        </p:txBody>
      </p:sp>
      <p:sp>
        <p:nvSpPr>
          <p:cNvPr id="13" name="Marcador de número de diapositiva 2">
            <a:extLst>
              <a:ext uri="{FF2B5EF4-FFF2-40B4-BE49-F238E27FC236}">
                <a16:creationId xmlns:a16="http://schemas.microsoft.com/office/drawing/2014/main" xmlns="" id="{53EF1B9F-95CA-4253-B11E-51B9EE5C6EA5}"/>
              </a:ext>
            </a:extLst>
          </p:cNvPr>
          <p:cNvSpPr txBox="1">
            <a:spLocks/>
          </p:cNvSpPr>
          <p:nvPr/>
        </p:nvSpPr>
        <p:spPr>
          <a:xfrm>
            <a:off x="8142685" y="5325000"/>
            <a:ext cx="727472" cy="16404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34BEE3-566C-4068-A777-C3A4762E861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4" name="Bocadillo: rectángulo 14">
            <a:extLst>
              <a:ext uri="{FF2B5EF4-FFF2-40B4-BE49-F238E27FC236}">
                <a16:creationId xmlns:a16="http://schemas.microsoft.com/office/drawing/2014/main" xmlns="" id="{12E94C5F-C4BD-44FD-B4AE-9C96A64A18C5}"/>
              </a:ext>
            </a:extLst>
          </p:cNvPr>
          <p:cNvSpPr/>
          <p:nvPr/>
        </p:nvSpPr>
        <p:spPr bwMode="auto">
          <a:xfrm>
            <a:off x="968829" y="3828904"/>
            <a:ext cx="1240972" cy="432178"/>
          </a:xfrm>
          <a:prstGeom prst="wedgeRectCallout">
            <a:avLst>
              <a:gd name="adj1" fmla="val 29818"/>
              <a:gd name="adj2" fmla="val -83610"/>
            </a:avLst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r>
              <a:rPr lang="es-CO" sz="900" dirty="0"/>
              <a:t>Detergente en Polvo</a:t>
            </a:r>
          </a:p>
          <a:p>
            <a:pPr algn="ctr"/>
            <a:r>
              <a:rPr lang="es-CO" sz="900" dirty="0"/>
              <a:t>Pan Industrializado</a:t>
            </a:r>
          </a:p>
          <a:p>
            <a:pPr algn="ctr"/>
            <a:r>
              <a:rPr lang="es-CO" sz="900" dirty="0"/>
              <a:t>Atún</a:t>
            </a:r>
          </a:p>
        </p:txBody>
      </p:sp>
      <p:sp>
        <p:nvSpPr>
          <p:cNvPr id="15" name="Bocadillo: rectángulo 16">
            <a:extLst>
              <a:ext uri="{FF2B5EF4-FFF2-40B4-BE49-F238E27FC236}">
                <a16:creationId xmlns:a16="http://schemas.microsoft.com/office/drawing/2014/main" xmlns="" id="{6CC9C2FC-295F-465B-B002-14B2DCF11240}"/>
              </a:ext>
            </a:extLst>
          </p:cNvPr>
          <p:cNvSpPr/>
          <p:nvPr/>
        </p:nvSpPr>
        <p:spPr bwMode="auto">
          <a:xfrm>
            <a:off x="2356759" y="3943941"/>
            <a:ext cx="1240972" cy="432178"/>
          </a:xfrm>
          <a:prstGeom prst="wedgeRectCallout">
            <a:avLst>
              <a:gd name="adj1" fmla="val 29818"/>
              <a:gd name="adj2" fmla="val -83610"/>
            </a:avLst>
          </a:prstGeom>
          <a:noFill/>
          <a:ln>
            <a:solidFill>
              <a:srgbClr val="CDDF6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r>
              <a:rPr lang="es-CO" sz="900" dirty="0"/>
              <a:t>Leche Líquida</a:t>
            </a:r>
          </a:p>
          <a:p>
            <a:pPr algn="ctr"/>
            <a:r>
              <a:rPr lang="es-CO" sz="900" dirty="0"/>
              <a:t>Papel Higiénico</a:t>
            </a:r>
          </a:p>
          <a:p>
            <a:pPr algn="ctr"/>
            <a:r>
              <a:rPr lang="es-CO" sz="900" dirty="0"/>
              <a:t>Quesos </a:t>
            </a:r>
          </a:p>
        </p:txBody>
      </p:sp>
      <p:sp>
        <p:nvSpPr>
          <p:cNvPr id="16" name="Bocadillo: rectángulo 18">
            <a:extLst>
              <a:ext uri="{FF2B5EF4-FFF2-40B4-BE49-F238E27FC236}">
                <a16:creationId xmlns:a16="http://schemas.microsoft.com/office/drawing/2014/main" xmlns="" id="{38A06161-E259-44CD-8E2F-A411D59104B5}"/>
              </a:ext>
            </a:extLst>
          </p:cNvPr>
          <p:cNvSpPr/>
          <p:nvPr/>
        </p:nvSpPr>
        <p:spPr bwMode="auto">
          <a:xfrm>
            <a:off x="2563588" y="2641411"/>
            <a:ext cx="1240972" cy="432178"/>
          </a:xfrm>
          <a:prstGeom prst="wedgeRectCallout">
            <a:avLst>
              <a:gd name="adj1" fmla="val 24555"/>
              <a:gd name="adj2" fmla="val 72556"/>
            </a:avLst>
          </a:prstGeom>
          <a:noFill/>
          <a:ln>
            <a:solidFill>
              <a:srgbClr val="7CC2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r>
              <a:rPr lang="es-CO" sz="900" dirty="0"/>
              <a:t>Carnes Frías</a:t>
            </a:r>
          </a:p>
          <a:p>
            <a:pPr algn="ctr"/>
            <a:r>
              <a:rPr lang="es-CO" sz="900" dirty="0"/>
              <a:t>Detergente en Polvo</a:t>
            </a:r>
          </a:p>
          <a:p>
            <a:pPr algn="ctr"/>
            <a:r>
              <a:rPr lang="es-CO" sz="900" dirty="0"/>
              <a:t>Aceite De Cocina   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70688" y="5335728"/>
            <a:ext cx="17572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50" dirty="0" err="1" smtClean="0"/>
              <a:t>Kantar</a:t>
            </a:r>
            <a:r>
              <a:rPr lang="es-CO" sz="1050" dirty="0"/>
              <a:t> </a:t>
            </a:r>
            <a:r>
              <a:rPr lang="es-CO" sz="1050" dirty="0" smtClean="0"/>
              <a:t>– I Semestre 2020</a:t>
            </a:r>
            <a:endParaRPr lang="es-CO" sz="1050" dirty="0"/>
          </a:p>
        </p:txBody>
      </p:sp>
    </p:spTree>
    <p:extLst>
      <p:ext uri="{BB962C8B-B14F-4D97-AF65-F5344CB8AC3E}">
        <p14:creationId xmlns:p14="http://schemas.microsoft.com/office/powerpoint/2010/main" val="186150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715924B9-1DDD-4FD6-8EAF-7D41D7CF6703}"/>
              </a:ext>
            </a:extLst>
          </p:cNvPr>
          <p:cNvSpPr/>
          <p:nvPr/>
        </p:nvSpPr>
        <p:spPr>
          <a:xfrm>
            <a:off x="313476" y="792125"/>
            <a:ext cx="1802635" cy="923330"/>
          </a:xfrm>
          <a:prstGeom prst="rect">
            <a:avLst/>
          </a:prstGeom>
        </p:spPr>
        <p:txBody>
          <a:bodyPr wrap="square" lIns="27000" rIns="27000">
            <a:spAutoFit/>
          </a:bodyPr>
          <a:lstStyle/>
          <a:p>
            <a:r>
              <a:rPr lang="es-ES" sz="2700" b="1" dirty="0"/>
              <a:t>Canasta Carnes</a:t>
            </a:r>
          </a:p>
        </p:txBody>
      </p:sp>
      <p:sp>
        <p:nvSpPr>
          <p:cNvPr id="32" name="Forma libre 31"/>
          <p:cNvSpPr/>
          <p:nvPr/>
        </p:nvSpPr>
        <p:spPr>
          <a:xfrm>
            <a:off x="5684032" y="1074828"/>
            <a:ext cx="34289" cy="3725350"/>
          </a:xfrm>
          <a:custGeom>
            <a:avLst/>
            <a:gdLst>
              <a:gd name="connsiteX0" fmla="*/ 0 w 0"/>
              <a:gd name="connsiteY0" fmla="*/ 0 h 4370522"/>
              <a:gd name="connsiteX1" fmla="*/ 0 w 0"/>
              <a:gd name="connsiteY1" fmla="*/ 4370522 h 437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70522">
                <a:moveTo>
                  <a:pt x="0" y="0"/>
                </a:moveTo>
                <a:lnTo>
                  <a:pt x="0" y="437052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615492C3-FA1E-49F7-BA84-1D4B8BDA6858}"/>
              </a:ext>
            </a:extLst>
          </p:cNvPr>
          <p:cNvSpPr txBox="1"/>
          <p:nvPr/>
        </p:nvSpPr>
        <p:spPr>
          <a:xfrm>
            <a:off x="2566969" y="1037208"/>
            <a:ext cx="174082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1350" dirty="0"/>
              <a:t>Categorías </a:t>
            </a:r>
          </a:p>
          <a:p>
            <a:r>
              <a:rPr lang="es-CO" sz="1350" dirty="0"/>
              <a:t>Sobre desarrolladas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DE84F3E0-C951-46C0-94AB-2C1225890C6D}"/>
              </a:ext>
            </a:extLst>
          </p:cNvPr>
          <p:cNvSpPr txBox="1"/>
          <p:nvPr/>
        </p:nvSpPr>
        <p:spPr>
          <a:xfrm>
            <a:off x="428228" y="127754"/>
            <a:ext cx="213874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1350" dirty="0"/>
              <a:t>Ticket en Compra Cruzada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43F6B8CA-E65D-4011-80AE-B43A00D77620}"/>
              </a:ext>
            </a:extLst>
          </p:cNvPr>
          <p:cNvSpPr txBox="1"/>
          <p:nvPr/>
        </p:nvSpPr>
        <p:spPr>
          <a:xfrm>
            <a:off x="6995360" y="1366353"/>
            <a:ext cx="209994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2700" dirty="0">
                <a:solidFill>
                  <a:schemeClr val="accent1"/>
                </a:solidFill>
              </a:rPr>
              <a:t>+</a:t>
            </a:r>
            <a:endParaRPr lang="es-CO" sz="1200" dirty="0">
              <a:solidFill>
                <a:schemeClr val="accent1"/>
              </a:solidFill>
            </a:endParaRPr>
          </a:p>
        </p:txBody>
      </p:sp>
      <p:pic>
        <p:nvPicPr>
          <p:cNvPr id="36" name="Picture 2" descr="Resultado de imagen para huevos">
            <a:extLst>
              <a:ext uri="{FF2B5EF4-FFF2-40B4-BE49-F238E27FC236}">
                <a16:creationId xmlns:a16="http://schemas.microsoft.com/office/drawing/2014/main" xmlns="" id="{C267D40F-E07C-42E2-9FC5-2D65DE22B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1320" y="3237240"/>
            <a:ext cx="701885" cy="55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B7232903-DB79-46DD-AC4F-F7516404979F}"/>
              </a:ext>
            </a:extLst>
          </p:cNvPr>
          <p:cNvSpPr txBox="1"/>
          <p:nvPr/>
        </p:nvSpPr>
        <p:spPr>
          <a:xfrm>
            <a:off x="6979511" y="2368783"/>
            <a:ext cx="209994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2700" dirty="0">
                <a:solidFill>
                  <a:schemeClr val="accent1"/>
                </a:solidFill>
              </a:rPr>
              <a:t>+</a:t>
            </a:r>
            <a:endParaRPr lang="es-CO" sz="1200" dirty="0">
              <a:solidFill>
                <a:schemeClr val="accent1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5283643C-4FBC-4097-8CB4-3DB711E65DD6}"/>
              </a:ext>
            </a:extLst>
          </p:cNvPr>
          <p:cNvSpPr txBox="1"/>
          <p:nvPr/>
        </p:nvSpPr>
        <p:spPr>
          <a:xfrm>
            <a:off x="7004746" y="3344379"/>
            <a:ext cx="209994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2700" dirty="0">
                <a:solidFill>
                  <a:schemeClr val="accent1"/>
                </a:solidFill>
              </a:rPr>
              <a:t>+</a:t>
            </a:r>
            <a:endParaRPr lang="es-CO" sz="1200" dirty="0">
              <a:solidFill>
                <a:schemeClr val="accent1"/>
              </a:solidFill>
            </a:endParaRPr>
          </a:p>
        </p:txBody>
      </p:sp>
      <p:graphicFrame>
        <p:nvGraphicFramePr>
          <p:cNvPr id="39" name="Tabla 38">
            <a:extLst>
              <a:ext uri="{FF2B5EF4-FFF2-40B4-BE49-F238E27FC236}">
                <a16:creationId xmlns:a16="http://schemas.microsoft.com/office/drawing/2014/main" xmlns="" id="{4927B726-9070-452F-8219-07781295A58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21295" y="1614394"/>
          <a:ext cx="2722327" cy="3063401"/>
        </p:xfrm>
        <a:graphic>
          <a:graphicData uri="http://schemas.openxmlformats.org/drawingml/2006/table">
            <a:tbl>
              <a:tblPr/>
              <a:tblGrid>
                <a:gridCol w="701459">
                  <a:extLst>
                    <a:ext uri="{9D8B030D-6E8A-4147-A177-3AD203B41FA5}">
                      <a16:colId xmlns:a16="http://schemas.microsoft.com/office/drawing/2014/main" xmlns="" val="457476096"/>
                    </a:ext>
                  </a:extLst>
                </a:gridCol>
                <a:gridCol w="2020868">
                  <a:extLst>
                    <a:ext uri="{9D8B030D-6E8A-4147-A177-3AD203B41FA5}">
                      <a16:colId xmlns:a16="http://schemas.microsoft.com/office/drawing/2014/main" xmlns="" val="3090289858"/>
                    </a:ext>
                  </a:extLst>
                </a:gridCol>
              </a:tblGrid>
              <a:tr h="29375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Leche Líquida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275329"/>
                  </a:ext>
                </a:extLst>
              </a:tr>
              <a:tr h="3077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Arroz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125135"/>
                  </a:ext>
                </a:extLst>
              </a:tr>
              <a:tr h="3077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Huevos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7610932"/>
                  </a:ext>
                </a:extLst>
              </a:tr>
              <a:tr h="3077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 Industrializado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969081"/>
                  </a:ext>
                </a:extLst>
              </a:tr>
              <a:tr h="3077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Carnes Frías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2894696"/>
                  </a:ext>
                </a:extLst>
              </a:tr>
              <a:tr h="3077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Aceite De Cocina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6771572"/>
                  </a:ext>
                </a:extLst>
              </a:tr>
              <a:tr h="3077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Pastas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7314297"/>
                  </a:ext>
                </a:extLst>
              </a:tr>
              <a:tr h="3077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Gaseosas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3228872"/>
                  </a:ext>
                </a:extLst>
              </a:tr>
              <a:tr h="3077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Detergente en Polvo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9279473"/>
                  </a:ext>
                </a:extLst>
              </a:tr>
              <a:tr h="3077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Quesos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812488"/>
                  </a:ext>
                </a:extLst>
              </a:tr>
            </a:tbl>
          </a:graphicData>
        </a:graphic>
      </p:graphicFrame>
      <p:pic>
        <p:nvPicPr>
          <p:cNvPr id="40" name="Picture 6" descr="Resultado de imagen para carne">
            <a:extLst>
              <a:ext uri="{FF2B5EF4-FFF2-40B4-BE49-F238E27FC236}">
                <a16:creationId xmlns:a16="http://schemas.microsoft.com/office/drawing/2014/main" xmlns="" id="{863441B7-BC9A-4E1D-BABB-484AE9D12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07" t="20171" r="22530" b="17803"/>
          <a:stretch/>
        </p:blipFill>
        <p:spPr bwMode="auto">
          <a:xfrm>
            <a:off x="6162005" y="2322268"/>
            <a:ext cx="756471" cy="47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Resultado de imagen para pan tajado">
            <a:extLst>
              <a:ext uri="{FF2B5EF4-FFF2-40B4-BE49-F238E27FC236}">
                <a16:creationId xmlns:a16="http://schemas.microsoft.com/office/drawing/2014/main" xmlns="" id="{B5DC7A50-1797-4BBF-8E47-8A6C03037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2186" y="4107980"/>
            <a:ext cx="701884" cy="51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xmlns="" id="{CA2D36EB-36CB-498C-A393-440D9FF59685}"/>
              </a:ext>
            </a:extLst>
          </p:cNvPr>
          <p:cNvSpPr txBox="1"/>
          <p:nvPr/>
        </p:nvSpPr>
        <p:spPr>
          <a:xfrm>
            <a:off x="6327780" y="1954393"/>
            <a:ext cx="56265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accent1"/>
                </a:solidFill>
              </a:rPr>
              <a:t>$15.049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xmlns="" id="{2D3EE4D9-9E42-42EC-BDF0-7AA74D0757D1}"/>
              </a:ext>
            </a:extLst>
          </p:cNvPr>
          <p:cNvSpPr txBox="1"/>
          <p:nvPr/>
        </p:nvSpPr>
        <p:spPr>
          <a:xfrm>
            <a:off x="7401320" y="1945732"/>
            <a:ext cx="4760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accent1"/>
                </a:solidFill>
              </a:rPr>
              <a:t>$4.183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62503B29-FD1F-4B17-B99B-5EF1E9A75D36}"/>
              </a:ext>
            </a:extLst>
          </p:cNvPr>
          <p:cNvSpPr txBox="1"/>
          <p:nvPr/>
        </p:nvSpPr>
        <p:spPr>
          <a:xfrm>
            <a:off x="7358639" y="2928595"/>
            <a:ext cx="4760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accent1"/>
                </a:solidFill>
              </a:rPr>
              <a:t>$9.500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27A580CE-D515-4732-9CBA-E757F5AF915E}"/>
              </a:ext>
            </a:extLst>
          </p:cNvPr>
          <p:cNvSpPr txBox="1"/>
          <p:nvPr/>
        </p:nvSpPr>
        <p:spPr>
          <a:xfrm>
            <a:off x="6296857" y="2930457"/>
            <a:ext cx="56265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accent1"/>
                </a:solidFill>
              </a:rPr>
              <a:t>$16.111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xmlns="" id="{5C122E5F-95D1-4A05-857E-CE9AB1EB6B27}"/>
              </a:ext>
            </a:extLst>
          </p:cNvPr>
          <p:cNvSpPr txBox="1"/>
          <p:nvPr/>
        </p:nvSpPr>
        <p:spPr>
          <a:xfrm>
            <a:off x="6349593" y="3839635"/>
            <a:ext cx="56265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accent1"/>
                </a:solidFill>
              </a:rPr>
              <a:t>$27.963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2D340C71-D9F4-4F6C-AFD2-AE421A1D8988}"/>
              </a:ext>
            </a:extLst>
          </p:cNvPr>
          <p:cNvSpPr txBox="1"/>
          <p:nvPr/>
        </p:nvSpPr>
        <p:spPr>
          <a:xfrm>
            <a:off x="7528773" y="3849467"/>
            <a:ext cx="56265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accent1"/>
                </a:solidFill>
              </a:rPr>
              <a:t>$12.144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252A3423-B642-499D-A18C-5B49FA5DFD00}"/>
              </a:ext>
            </a:extLst>
          </p:cNvPr>
          <p:cNvSpPr txBox="1"/>
          <p:nvPr/>
        </p:nvSpPr>
        <p:spPr>
          <a:xfrm>
            <a:off x="7015694" y="4257382"/>
            <a:ext cx="201978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2700" dirty="0">
                <a:solidFill>
                  <a:schemeClr val="accent1"/>
                </a:solidFill>
              </a:rPr>
              <a:t>+</a:t>
            </a:r>
            <a:endParaRPr lang="es-CO" sz="1200" dirty="0">
              <a:solidFill>
                <a:schemeClr val="accent1"/>
              </a:solidFill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xmlns="" id="{8FCA2CC0-BB7B-4E8D-9D3D-FDD636A40A38}"/>
              </a:ext>
            </a:extLst>
          </p:cNvPr>
          <p:cNvSpPr txBox="1"/>
          <p:nvPr/>
        </p:nvSpPr>
        <p:spPr>
          <a:xfrm>
            <a:off x="6311993" y="4604291"/>
            <a:ext cx="66271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accent1"/>
                </a:solidFill>
              </a:rPr>
              <a:t>$13.700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13D3BB2D-5BAC-47D5-B7FD-EA1DD121B1CF}"/>
              </a:ext>
            </a:extLst>
          </p:cNvPr>
          <p:cNvSpPr txBox="1"/>
          <p:nvPr/>
        </p:nvSpPr>
        <p:spPr>
          <a:xfrm>
            <a:off x="7553240" y="4604008"/>
            <a:ext cx="5110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accent1"/>
                </a:solidFill>
              </a:rPr>
              <a:t>$2.800</a:t>
            </a:r>
          </a:p>
        </p:txBody>
      </p:sp>
      <p:pic>
        <p:nvPicPr>
          <p:cNvPr id="51" name="Picture 2" descr="Coronavirus y compra en el súper: prevención y medidas básicas">
            <a:extLst>
              <a:ext uri="{FF2B5EF4-FFF2-40B4-BE49-F238E27FC236}">
                <a16:creationId xmlns:a16="http://schemas.microsoft.com/office/drawing/2014/main" xmlns="" id="{F7714E6D-0A71-404C-B30B-6BF8EE17F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43" y="1750285"/>
            <a:ext cx="2156315" cy="2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Resultado de imagen para carne">
            <a:extLst>
              <a:ext uri="{FF2B5EF4-FFF2-40B4-BE49-F238E27FC236}">
                <a16:creationId xmlns:a16="http://schemas.microsoft.com/office/drawing/2014/main" xmlns="" id="{076DB6C9-9A4B-4286-94D8-27ED3A9C7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07" t="20171" r="22530" b="17803"/>
          <a:stretch/>
        </p:blipFill>
        <p:spPr bwMode="auto">
          <a:xfrm>
            <a:off x="6179356" y="1308234"/>
            <a:ext cx="756471" cy="47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Resultado de imagen para carne">
            <a:extLst>
              <a:ext uri="{FF2B5EF4-FFF2-40B4-BE49-F238E27FC236}">
                <a16:creationId xmlns:a16="http://schemas.microsoft.com/office/drawing/2014/main" xmlns="" id="{BCE7AD17-00AC-482B-B9C9-7EF1365AB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07" t="20171" r="22530" b="17803"/>
          <a:stretch/>
        </p:blipFill>
        <p:spPr bwMode="auto">
          <a:xfrm>
            <a:off x="6179356" y="4088314"/>
            <a:ext cx="756471" cy="47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Resultado de imagen para carne">
            <a:extLst>
              <a:ext uri="{FF2B5EF4-FFF2-40B4-BE49-F238E27FC236}">
                <a16:creationId xmlns:a16="http://schemas.microsoft.com/office/drawing/2014/main" xmlns="" id="{D7DB35C1-A574-43FC-A584-201F09A08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07" t="20171" r="22530" b="17803"/>
          <a:stretch/>
        </p:blipFill>
        <p:spPr bwMode="auto">
          <a:xfrm>
            <a:off x="6152839" y="3300588"/>
            <a:ext cx="756471" cy="47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onoce estas 4 propiedades del arroz">
            <a:extLst>
              <a:ext uri="{FF2B5EF4-FFF2-40B4-BE49-F238E27FC236}">
                <a16:creationId xmlns:a16="http://schemas.microsoft.com/office/drawing/2014/main" xmlns="" id="{AD1FDEE8-F3EE-4BE4-B6CC-A97C2545C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64" y="2339844"/>
            <a:ext cx="825732" cy="46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Nestlé entra al mercado con leche líquida">
            <a:extLst>
              <a:ext uri="{FF2B5EF4-FFF2-40B4-BE49-F238E27FC236}">
                <a16:creationId xmlns:a16="http://schemas.microsoft.com/office/drawing/2014/main" xmlns="" id="{2BEA57D0-6A3E-469B-A765-BD976A416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832" y="1269143"/>
            <a:ext cx="756472" cy="44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Slicer Title">
            <a:extLst>
              <a:ext uri="{FF2B5EF4-FFF2-40B4-BE49-F238E27FC236}">
                <a16:creationId xmlns:a16="http://schemas.microsoft.com/office/drawing/2014/main" xmlns="" id="{C5E8F0D1-BFD8-4E2F-B24D-2FF1D1F028BC}"/>
              </a:ext>
            </a:extLst>
          </p:cNvPr>
          <p:cNvSpPr>
            <a:spLocks noGrp="1"/>
          </p:cNvSpPr>
          <p:nvPr/>
        </p:nvSpPr>
        <p:spPr>
          <a:xfrm>
            <a:off x="381386" y="709876"/>
            <a:ext cx="7265100" cy="11541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750" dirty="0">
                <a:solidFill>
                  <a:srgbClr val="717171"/>
                </a:solidFill>
                <a:latin typeface="Arial" pitchFamily="34" charset="0"/>
              </a:rPr>
              <a:t>Total país | MAT Jun 2020</a:t>
            </a:r>
          </a:p>
        </p:txBody>
      </p:sp>
      <p:sp>
        <p:nvSpPr>
          <p:cNvPr id="58" name="Rectángulo 57"/>
          <p:cNvSpPr/>
          <p:nvPr/>
        </p:nvSpPr>
        <p:spPr>
          <a:xfrm>
            <a:off x="170688" y="5335728"/>
            <a:ext cx="17572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50" dirty="0" err="1" smtClean="0"/>
              <a:t>Kantar</a:t>
            </a:r>
            <a:r>
              <a:rPr lang="es-CO" sz="1050" dirty="0"/>
              <a:t> </a:t>
            </a:r>
            <a:r>
              <a:rPr lang="es-CO" sz="1050" dirty="0" smtClean="0"/>
              <a:t>– I Semestre 2020</a:t>
            </a:r>
            <a:endParaRPr lang="es-CO" sz="1050" dirty="0"/>
          </a:p>
        </p:txBody>
      </p:sp>
    </p:spTree>
    <p:extLst>
      <p:ext uri="{BB962C8B-B14F-4D97-AF65-F5344CB8AC3E}">
        <p14:creationId xmlns:p14="http://schemas.microsoft.com/office/powerpoint/2010/main" val="239808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/>
      <p:bldP spid="34" grpId="0"/>
      <p:bldP spid="35" grpId="0"/>
      <p:bldP spid="37" grpId="0"/>
      <p:bldP spid="38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464718DF-7627-4C65-9671-3E0232EB5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39" y="100101"/>
            <a:ext cx="8600156" cy="466010"/>
          </a:xfrm>
        </p:spPr>
        <p:txBody>
          <a:bodyPr/>
          <a:lstStyle/>
          <a:p>
            <a:r>
              <a:rPr lang="es-CO" sz="1500" dirty="0">
                <a:solidFill>
                  <a:schemeClr val="bg1">
                    <a:lumMod val="50000"/>
                  </a:schemeClr>
                </a:solidFill>
              </a:rPr>
              <a:t>La carne de cerdo sigue ganando hogares, aumentando la convivencia en el hogar y cerrando la brecha que tiene con Pollo y Res.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C48CA20F-B8F2-444E-A0DC-616CB0452F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9736307"/>
              </p:ext>
            </p:extLst>
          </p:nvPr>
        </p:nvGraphicFramePr>
        <p:xfrm>
          <a:off x="2608577" y="1627819"/>
          <a:ext cx="4344959" cy="3228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48F014D9-742B-4B21-A457-B5ED163E5CA2}"/>
              </a:ext>
            </a:extLst>
          </p:cNvPr>
          <p:cNvCxnSpPr/>
          <p:nvPr/>
        </p:nvCxnSpPr>
        <p:spPr>
          <a:xfrm>
            <a:off x="544721" y="1330315"/>
            <a:ext cx="0" cy="326211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8B884853-AF39-4DA2-B080-C3D69A810E39}"/>
              </a:ext>
            </a:extLst>
          </p:cNvPr>
          <p:cNvSpPr/>
          <p:nvPr/>
        </p:nvSpPr>
        <p:spPr>
          <a:xfrm>
            <a:off x="656627" y="1271032"/>
            <a:ext cx="4245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00" b="0" i="0" u="none" strike="noStrike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pPr>
            <a:r>
              <a:rPr lang="es-CO" sz="1350" b="1" dirty="0"/>
              <a:t>Segmentos de carne fresca | 60 ciudades/ Municipios</a:t>
            </a:r>
          </a:p>
          <a:p>
            <a:pPr>
              <a:defRPr sz="1800" b="0" i="0" u="none" strike="noStrike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pPr>
            <a:r>
              <a:rPr lang="es-CO" sz="900" dirty="0"/>
              <a:t>Penetración% | Evolución trimestral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D9DF3953-588F-49C5-A2AC-70204403F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39"/>
          <a:stretch/>
        </p:blipFill>
        <p:spPr bwMode="auto">
          <a:xfrm>
            <a:off x="544721" y="899447"/>
            <a:ext cx="1167565" cy="2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170688" y="5335728"/>
            <a:ext cx="17572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50" dirty="0" err="1" smtClean="0"/>
              <a:t>Kantar</a:t>
            </a:r>
            <a:r>
              <a:rPr lang="es-CO" sz="1050" dirty="0"/>
              <a:t> </a:t>
            </a:r>
            <a:r>
              <a:rPr lang="es-CO" sz="1050" dirty="0" smtClean="0"/>
              <a:t>– I Semestre 2020</a:t>
            </a:r>
            <a:endParaRPr lang="es-CO" sz="1050" dirty="0"/>
          </a:p>
        </p:txBody>
      </p:sp>
    </p:spTree>
    <p:extLst>
      <p:ext uri="{BB962C8B-B14F-4D97-AF65-F5344CB8AC3E}">
        <p14:creationId xmlns:p14="http://schemas.microsoft.com/office/powerpoint/2010/main" val="23602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B32513DF-337E-446B-9516-6C7BF3837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16142"/>
              </p:ext>
            </p:extLst>
          </p:nvPr>
        </p:nvGraphicFramePr>
        <p:xfrm>
          <a:off x="233528" y="1401504"/>
          <a:ext cx="1350000" cy="324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0000">
                  <a:extLst>
                    <a:ext uri="{9D8B030D-6E8A-4147-A177-3AD203B41FA5}">
                      <a16:colId xmlns:a16="http://schemas.microsoft.com/office/drawing/2014/main" xmlns="" val="444687577"/>
                    </a:ext>
                  </a:extLst>
                </a:gridCol>
              </a:tblGrid>
              <a:tr h="810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Penetración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Hogares%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xmlns="" val="2854677605"/>
                  </a:ext>
                </a:extLst>
              </a:tr>
              <a:tr h="810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Frecuencia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Veces al trimestre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xmlns="" val="294859369"/>
                  </a:ext>
                </a:extLst>
              </a:tr>
              <a:tr h="810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Volumen x Acto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Kg x por viaje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xmlns="" val="2879828844"/>
                  </a:ext>
                </a:extLst>
              </a:tr>
              <a:tr h="810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Price </a:t>
                      </a:r>
                      <a:r>
                        <a:rPr kumimoji="0" lang="es-CO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Index</a:t>
                      </a:r>
                      <a:endParaRPr kumimoji="0" lang="es-CO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Q2’19 Total carnes = 100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xmlns="" val="3328621778"/>
                  </a:ext>
                </a:extLst>
              </a:tr>
            </a:tbl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4EF7B75A-3DA1-46F3-92DD-8C66E3577A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2755450"/>
              </p:ext>
            </p:extLst>
          </p:nvPr>
        </p:nvGraphicFramePr>
        <p:xfrm>
          <a:off x="1621687" y="3831504"/>
          <a:ext cx="7213685" cy="1018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91EB81E4-7A36-4086-A421-5C10F19FA6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5501883"/>
              </p:ext>
            </p:extLst>
          </p:nvPr>
        </p:nvGraphicFramePr>
        <p:xfrm>
          <a:off x="1621687" y="3021504"/>
          <a:ext cx="7213685" cy="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A95D48AD-AF81-4ED4-A05F-B62733AE3C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866416"/>
              </p:ext>
            </p:extLst>
          </p:nvPr>
        </p:nvGraphicFramePr>
        <p:xfrm>
          <a:off x="1621687" y="2211504"/>
          <a:ext cx="7213685" cy="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AE5A538D-9045-4BF9-A5B0-193053863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7051337"/>
              </p:ext>
            </p:extLst>
          </p:nvPr>
        </p:nvGraphicFramePr>
        <p:xfrm>
          <a:off x="1620000" y="1193064"/>
          <a:ext cx="7213685" cy="1018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xmlns="" id="{9053DD48-AD7A-4805-A396-A56B5C9B7668}"/>
              </a:ext>
            </a:extLst>
          </p:cNvPr>
          <p:cNvSpPr txBox="1">
            <a:spLocks/>
          </p:cNvSpPr>
          <p:nvPr/>
        </p:nvSpPr>
        <p:spPr>
          <a:xfrm>
            <a:off x="8104526" y="5574815"/>
            <a:ext cx="727472" cy="16404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34BEE3-566C-4068-A777-C3A4762E861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0" name="Rectángulo 9"/>
          <p:cNvSpPr/>
          <p:nvPr/>
        </p:nvSpPr>
        <p:spPr>
          <a:xfrm>
            <a:off x="233528" y="222838"/>
            <a:ext cx="8703208" cy="419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2B33B33A-5B8B-49DB-8F24-FBD0B7CAB43A}"/>
              </a:ext>
            </a:extLst>
          </p:cNvPr>
          <p:cNvSpPr txBox="1">
            <a:spLocks/>
          </p:cNvSpPr>
          <p:nvPr/>
        </p:nvSpPr>
        <p:spPr>
          <a:xfrm>
            <a:off x="285054" y="196266"/>
            <a:ext cx="8600156" cy="44637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500" dirty="0" smtClean="0"/>
              <a:t>Cerdo aumenta la convivencia con los otros segmentos, pero Pollo se mantiene como la carne de mayor penetración y frecuencia de compra, con un precio 30% por debajo al promedio</a:t>
            </a:r>
            <a:endParaRPr lang="es-CO" sz="1500" dirty="0"/>
          </a:p>
        </p:txBody>
      </p:sp>
      <p:sp>
        <p:nvSpPr>
          <p:cNvPr id="11" name="Rectángulo 10"/>
          <p:cNvSpPr/>
          <p:nvPr/>
        </p:nvSpPr>
        <p:spPr>
          <a:xfrm>
            <a:off x="170688" y="5335728"/>
            <a:ext cx="17572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50" dirty="0" err="1" smtClean="0"/>
              <a:t>Kantar</a:t>
            </a:r>
            <a:r>
              <a:rPr lang="es-CO" sz="1050" dirty="0"/>
              <a:t> </a:t>
            </a:r>
            <a:r>
              <a:rPr lang="es-CO" sz="1050" dirty="0" smtClean="0"/>
              <a:t>– I Semestre 2020</a:t>
            </a:r>
            <a:endParaRPr lang="es-CO" sz="1050" dirty="0"/>
          </a:p>
        </p:txBody>
      </p:sp>
    </p:spTree>
    <p:extLst>
      <p:ext uri="{BB962C8B-B14F-4D97-AF65-F5344CB8AC3E}">
        <p14:creationId xmlns:p14="http://schemas.microsoft.com/office/powerpoint/2010/main" val="2473719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3B3DCEE-9240-4666-9E9A-947EBF193ED0}"/>
              </a:ext>
            </a:extLst>
          </p:cNvPr>
          <p:cNvSpPr txBox="1"/>
          <p:nvPr/>
        </p:nvSpPr>
        <p:spPr>
          <a:xfrm>
            <a:off x="269999" y="1818526"/>
            <a:ext cx="24994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1500" b="1" dirty="0">
                <a:solidFill>
                  <a:srgbClr val="70706E"/>
                </a:solidFill>
              </a:rPr>
              <a:t>Evolución </a:t>
            </a:r>
          </a:p>
          <a:p>
            <a:r>
              <a:rPr lang="es-CO" sz="2100" b="1" dirty="0">
                <a:solidFill>
                  <a:srgbClr val="F85A7B"/>
                </a:solidFill>
              </a:rPr>
              <a:t>Carne de cerdo</a:t>
            </a:r>
          </a:p>
        </p:txBody>
      </p:sp>
      <p:sp>
        <p:nvSpPr>
          <p:cNvPr id="5" name="3 Rectángulo redondeado">
            <a:extLst>
              <a:ext uri="{FF2B5EF4-FFF2-40B4-BE49-F238E27FC236}">
                <a16:creationId xmlns:a16="http://schemas.microsoft.com/office/drawing/2014/main" xmlns="" id="{3D2799E6-C974-49CE-9E19-D5135519A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470" y="1942584"/>
            <a:ext cx="3672408" cy="2732484"/>
          </a:xfrm>
          <a:prstGeom prst="roundRect">
            <a:avLst>
              <a:gd name="adj" fmla="val 0"/>
            </a:avLst>
          </a:prstGeom>
          <a:solidFill>
            <a:srgbClr val="C0C0C0"/>
          </a:solidFill>
          <a:ln w="19050" algn="ctr">
            <a:solidFill>
              <a:srgbClr val="E7E7E7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MX" sz="1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6" name="FlexaVarVol">
            <a:extLst>
              <a:ext uri="{FF2B5EF4-FFF2-40B4-BE49-F238E27FC236}">
                <a16:creationId xmlns:a16="http://schemas.microsoft.com/office/drawing/2014/main" xmlns="" id="{A0E19D23-AECB-4692-9A05-D784036B3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721" y="2594351"/>
            <a:ext cx="816769" cy="496490"/>
          </a:xfrm>
          <a:prstGeom prst="upArrow">
            <a:avLst>
              <a:gd name="adj1" fmla="val 70843"/>
              <a:gd name="adj2" fmla="val 50000"/>
            </a:avLst>
          </a:prstGeom>
          <a:solidFill>
            <a:srgbClr val="9EE900"/>
          </a:solidFill>
          <a:ln>
            <a:noFill/>
          </a:ln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Switch">
            <a:extLst>
              <a:ext uri="{FF2B5EF4-FFF2-40B4-BE49-F238E27FC236}">
                <a16:creationId xmlns:a16="http://schemas.microsoft.com/office/drawing/2014/main" xmlns="" id="{4983A34A-7B2C-4969-A2C5-A597A81A1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470" y="1615162"/>
            <a:ext cx="3672408" cy="321469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19050" algn="ctr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kern="0" dirty="0">
                <a:solidFill>
                  <a:schemeClr val="bg1"/>
                </a:solidFill>
                <a:ea typeface="ＭＳ Ｐゴシック" pitchFamily="34" charset="-128"/>
              </a:rPr>
              <a:t>SWITCHING </a:t>
            </a:r>
            <a:r>
              <a:rPr lang="en-US" sz="1200" b="1" kern="0" dirty="0">
                <a:solidFill>
                  <a:schemeClr val="bg1"/>
                </a:solidFill>
                <a:ea typeface="ＭＳ Ｐゴシック" pitchFamily="34" charset="-128"/>
              </a:rPr>
              <a:t>   - 4,6%</a:t>
            </a:r>
          </a:p>
        </p:txBody>
      </p:sp>
      <p:sp>
        <p:nvSpPr>
          <p:cNvPr id="8" name="10 Rectángulo redondeado">
            <a:extLst>
              <a:ext uri="{FF2B5EF4-FFF2-40B4-BE49-F238E27FC236}">
                <a16:creationId xmlns:a16="http://schemas.microsoft.com/office/drawing/2014/main" xmlns="" id="{6EC63DEF-EF0C-4E2E-A8FD-CB0671DDAEA9}"/>
              </a:ext>
            </a:extLst>
          </p:cNvPr>
          <p:cNvSpPr/>
          <p:nvPr/>
        </p:nvSpPr>
        <p:spPr bwMode="auto">
          <a:xfrm>
            <a:off x="3060230" y="1926362"/>
            <a:ext cx="1875235" cy="2732484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MX" sz="1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9" name="Consumo">
            <a:extLst>
              <a:ext uri="{FF2B5EF4-FFF2-40B4-BE49-F238E27FC236}">
                <a16:creationId xmlns:a16="http://schemas.microsoft.com/office/drawing/2014/main" xmlns="" id="{8B408E80-6540-41A2-B372-E9A9D108C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230" y="1615162"/>
            <a:ext cx="1875235" cy="321469"/>
          </a:xfrm>
          <a:prstGeom prst="roundRect">
            <a:avLst>
              <a:gd name="adj" fmla="val 9014"/>
            </a:avLst>
          </a:prstGeom>
          <a:solidFill>
            <a:srgbClr val="9EE900"/>
          </a:solidFill>
          <a:ln w="19050" algn="ctr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050" b="1" kern="0" dirty="0">
                <a:solidFill>
                  <a:srgbClr val="FFFFFF"/>
                </a:solidFill>
                <a:ea typeface="ＭＳ Ｐゴシック" pitchFamily="34" charset="-128"/>
              </a:rPr>
              <a:t>CONSUMO</a:t>
            </a:r>
            <a:r>
              <a:rPr lang="es-CO" sz="1200" b="1" kern="0" dirty="0">
                <a:solidFill>
                  <a:srgbClr val="FFFFFF"/>
                </a:solidFill>
                <a:ea typeface="ＭＳ Ｐゴシック" pitchFamily="34" charset="-128"/>
              </a:rPr>
              <a:t>  + 10,8 %</a:t>
            </a:r>
          </a:p>
        </p:txBody>
      </p:sp>
      <p:graphicFrame>
        <p:nvGraphicFramePr>
          <p:cNvPr id="10" name="TblConsumo">
            <a:extLst>
              <a:ext uri="{FF2B5EF4-FFF2-40B4-BE49-F238E27FC236}">
                <a16:creationId xmlns:a16="http://schemas.microsoft.com/office/drawing/2014/main" xmlns="" id="{8F610AF9-A0DB-4EB1-88AB-997403C77E6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09045" y="1966805"/>
          <a:ext cx="1772841" cy="2659860"/>
        </p:xfrm>
        <a:graphic>
          <a:graphicData uri="http://schemas.openxmlformats.org/drawingml/2006/table">
            <a:tbl>
              <a:tblPr/>
              <a:tblGrid>
                <a:gridCol w="1772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429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9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Aumento en el consumo de hogares compradores</a:t>
                      </a:r>
                    </a:p>
                  </a:txBody>
                  <a:tcPr marL="27000" marR="27000" marT="13500" marB="13500"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+ 9,5 %</a:t>
                      </a:r>
                    </a:p>
                  </a:txBody>
                  <a:tcPr marL="27000" marR="27000" marT="13500" marB="13500"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29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9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Ganados en convivencias</a:t>
                      </a:r>
                    </a:p>
                  </a:txBody>
                  <a:tcPr marL="27000" marR="27000" marT="13500" marB="13500"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29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+1,2 %</a:t>
                      </a:r>
                    </a:p>
                  </a:txBody>
                  <a:tcPr marL="27000" marR="27000" marT="13500" marB="13500"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9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Nuevos o perdidos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9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 la categoría</a:t>
                      </a:r>
                    </a:p>
                  </a:txBody>
                  <a:tcPr marL="27000" marR="27000" marT="13500" marB="13500"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29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+0,1 %</a:t>
                      </a:r>
                    </a:p>
                  </a:txBody>
                  <a:tcPr marL="27000" marR="27000" marT="13500" marB="13500"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3A08AC91-0A3B-4899-9F9D-9AB4C190841C}"/>
              </a:ext>
            </a:extLst>
          </p:cNvPr>
          <p:cNvSpPr/>
          <p:nvPr/>
        </p:nvSpPr>
        <p:spPr>
          <a:xfrm>
            <a:off x="525558" y="2730542"/>
            <a:ext cx="6270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1200" b="1" dirty="0">
                <a:solidFill>
                  <a:srgbClr val="FFFFFF"/>
                </a:solidFill>
                <a:ea typeface="ＭＳ Ｐゴシック" pitchFamily="34" charset="-128"/>
              </a:rPr>
              <a:t>+6,1%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D844315-71B2-4BD0-87EE-CE7F21215BCA}"/>
              </a:ext>
            </a:extLst>
          </p:cNvPr>
          <p:cNvSpPr txBox="1"/>
          <p:nvPr/>
        </p:nvSpPr>
        <p:spPr>
          <a:xfrm>
            <a:off x="482121" y="3450906"/>
            <a:ext cx="22873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s-CO" sz="1200" kern="0" dirty="0"/>
              <a:t>¿De dónde viene este volumen nuevo para cerdo?</a:t>
            </a:r>
          </a:p>
        </p:txBody>
      </p:sp>
      <p:sp>
        <p:nvSpPr>
          <p:cNvPr id="13" name="9 CuadroTexto">
            <a:extLst>
              <a:ext uri="{FF2B5EF4-FFF2-40B4-BE49-F238E27FC236}">
                <a16:creationId xmlns:a16="http://schemas.microsoft.com/office/drawing/2014/main" xmlns="" id="{4B94C0CD-B585-4A07-B9EE-E428A6DC7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069" y="2594351"/>
            <a:ext cx="1333412" cy="54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0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0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0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0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6858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200" kern="0" dirty="0">
                <a:solidFill>
                  <a:schemeClr val="tx1"/>
                </a:solidFill>
              </a:rPr>
              <a:t>VARIACIÓN DE VOLUMEN</a:t>
            </a:r>
          </a:p>
          <a:p>
            <a:pPr lvl="0"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900" b="0" kern="0" dirty="0">
                <a:solidFill>
                  <a:schemeClr val="tx1"/>
                </a:solidFill>
              </a:rPr>
              <a:t>Q2’20 vs Q1’20</a:t>
            </a:r>
          </a:p>
        </p:txBody>
      </p:sp>
      <p:graphicFrame>
        <p:nvGraphicFramePr>
          <p:cNvPr id="14" name="TblSwitch">
            <a:extLst>
              <a:ext uri="{FF2B5EF4-FFF2-40B4-BE49-F238E27FC236}">
                <a16:creationId xmlns:a16="http://schemas.microsoft.com/office/drawing/2014/main" xmlns="" id="{E7DC8DC0-E589-47E7-AF74-306B2DA05E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16426" y="1963877"/>
          <a:ext cx="3645453" cy="2678483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174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3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21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15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Perdidas</a:t>
                      </a:r>
                    </a:p>
                  </a:txBody>
                  <a:tcPr marL="68580" marR="68580" marT="34290" marB="3429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%</a:t>
                      </a:r>
                    </a:p>
                  </a:txBody>
                  <a:tcPr marL="68580" marR="68580" marT="34290" marB="3429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Impacto</a:t>
                      </a:r>
                    </a:p>
                  </a:txBody>
                  <a:tcPr marL="68580" marR="68580" marT="34290" marB="3429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0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Carne de Pollo</a:t>
                      </a:r>
                    </a:p>
                  </a:txBody>
                  <a:tcPr marL="27000" marR="27000" marT="13500" marB="1350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-4,4</a:t>
                      </a:r>
                    </a:p>
                  </a:txBody>
                  <a:tcPr marL="27000" marR="27000" marT="13500" marB="1350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1,8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27000" marR="27000" marT="13500" marB="1350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0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Carne de Gallina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27000" marR="27000" marT="13500" marB="1350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-0,1</a:t>
                      </a:r>
                    </a:p>
                  </a:txBody>
                  <a:tcPr marL="27000" marR="27000" marT="13500" marB="1350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2,9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27000" marR="27000" marT="13500" marB="1350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0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Carne de Res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27000" marR="27000" marT="13500" marB="1350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-0,1</a:t>
                      </a:r>
                    </a:p>
                  </a:txBody>
                  <a:tcPr marL="27000" marR="27000" marT="13500" marB="1350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0,0</a:t>
                      </a:r>
                    </a:p>
                  </a:txBody>
                  <a:tcPr marL="27000" marR="27000" marT="13500" marB="1350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0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 Mariscos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27000" marR="27000" marT="13500" marB="1350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0,0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27000" marR="27000" marT="13500" marB="1350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0,7</a:t>
                      </a:r>
                    </a:p>
                  </a:txBody>
                  <a:tcPr marL="27000" marR="27000" marT="13500" marB="13500" anchor="ctr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61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0097727"/>
                  </a:ext>
                </a:extLst>
              </a:tr>
              <a:tr h="361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8385337"/>
                  </a:ext>
                </a:extLst>
              </a:tr>
            </a:tbl>
          </a:graphicData>
        </a:graphic>
      </p:graphicFrame>
      <p:sp>
        <p:nvSpPr>
          <p:cNvPr id="15" name="Rectángulo 14"/>
          <p:cNvSpPr/>
          <p:nvPr/>
        </p:nvSpPr>
        <p:spPr>
          <a:xfrm>
            <a:off x="233528" y="222838"/>
            <a:ext cx="8703208" cy="419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1F92E784-7B15-4F04-88D1-05677AC64B49}"/>
              </a:ext>
            </a:extLst>
          </p:cNvPr>
          <p:cNvSpPr txBox="1">
            <a:spLocks/>
          </p:cNvSpPr>
          <p:nvPr/>
        </p:nvSpPr>
        <p:spPr>
          <a:xfrm>
            <a:off x="285054" y="278429"/>
            <a:ext cx="8376825" cy="67611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O" sz="1500" dirty="0" smtClean="0"/>
              <a:t>La carne de Cerdo logra crecer gracias a que sus hogares mantenidos están aumentado su compra, pese a que disminuimos en sustitución con Pollo que tiene un Price índex mucho menor. </a:t>
            </a:r>
            <a:endParaRPr lang="es-CO" sz="1500" dirty="0"/>
          </a:p>
        </p:txBody>
      </p:sp>
      <p:sp>
        <p:nvSpPr>
          <p:cNvPr id="16" name="Rectángulo 15"/>
          <p:cNvSpPr/>
          <p:nvPr/>
        </p:nvSpPr>
        <p:spPr>
          <a:xfrm>
            <a:off x="170688" y="5335728"/>
            <a:ext cx="17572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50" dirty="0" err="1" smtClean="0"/>
              <a:t>Kantar</a:t>
            </a:r>
            <a:r>
              <a:rPr lang="es-CO" sz="1050" dirty="0"/>
              <a:t> </a:t>
            </a:r>
            <a:r>
              <a:rPr lang="es-CO" sz="1050" dirty="0" smtClean="0"/>
              <a:t>– I Semestre 2020</a:t>
            </a:r>
            <a:endParaRPr lang="es-CO" sz="1050" dirty="0"/>
          </a:p>
        </p:txBody>
      </p:sp>
    </p:spTree>
    <p:extLst>
      <p:ext uri="{BB962C8B-B14F-4D97-AF65-F5344CB8AC3E}">
        <p14:creationId xmlns:p14="http://schemas.microsoft.com/office/powerpoint/2010/main" val="422693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Rectángulo 2"/>
          <p:cNvSpPr/>
          <p:nvPr/>
        </p:nvSpPr>
        <p:spPr>
          <a:xfrm>
            <a:off x="233528" y="222838"/>
            <a:ext cx="8703208" cy="419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1350F1B9-29B8-41C2-95E4-49E49B1A6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8581480"/>
              </p:ext>
            </p:extLst>
          </p:nvPr>
        </p:nvGraphicFramePr>
        <p:xfrm>
          <a:off x="336580" y="1479210"/>
          <a:ext cx="4340354" cy="3068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B377354-ADC2-4AA2-8760-54595A00D692}"/>
              </a:ext>
            </a:extLst>
          </p:cNvPr>
          <p:cNvSpPr txBox="1">
            <a:spLocks/>
          </p:cNvSpPr>
          <p:nvPr/>
        </p:nvSpPr>
        <p:spPr>
          <a:xfrm>
            <a:off x="336580" y="409066"/>
            <a:ext cx="8600156" cy="302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500" dirty="0" smtClean="0"/>
              <a:t>Cerdo se centra en las Fama/Distribuidoras pero los </a:t>
            </a:r>
            <a:r>
              <a:rPr lang="es-CO" sz="1500" dirty="0" err="1" smtClean="0"/>
              <a:t>Minimercados</a:t>
            </a:r>
            <a:r>
              <a:rPr lang="es-CO" sz="1500" dirty="0" smtClean="0"/>
              <a:t>, </a:t>
            </a:r>
            <a:r>
              <a:rPr lang="es-CO" sz="1500" dirty="0" err="1" smtClean="0"/>
              <a:t>Discounters</a:t>
            </a:r>
            <a:r>
              <a:rPr lang="es-CO" sz="1500" dirty="0" smtClean="0"/>
              <a:t> y Otros Canales, son los que más crecen. Famas/Distribuidoras logra crecer en Pollo. </a:t>
            </a:r>
            <a:endParaRPr lang="es-CO" sz="1500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A9F092BC-6461-4965-9F43-2B327D0542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9533168"/>
              </p:ext>
            </p:extLst>
          </p:nvPr>
        </p:nvGraphicFramePr>
        <p:xfrm>
          <a:off x="4729610" y="1355895"/>
          <a:ext cx="4207126" cy="3315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170688" y="5335728"/>
            <a:ext cx="17572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50" dirty="0" err="1" smtClean="0"/>
              <a:t>Kantar</a:t>
            </a:r>
            <a:r>
              <a:rPr lang="es-CO" sz="1050" dirty="0"/>
              <a:t> </a:t>
            </a:r>
            <a:r>
              <a:rPr lang="es-CO" sz="1050" dirty="0" smtClean="0"/>
              <a:t>– I Semestre 2020</a:t>
            </a:r>
            <a:endParaRPr lang="es-CO" sz="1050" dirty="0"/>
          </a:p>
        </p:txBody>
      </p:sp>
    </p:spTree>
    <p:extLst>
      <p:ext uri="{BB962C8B-B14F-4D97-AF65-F5344CB8AC3E}">
        <p14:creationId xmlns:p14="http://schemas.microsoft.com/office/powerpoint/2010/main" val="41804113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360.7625&quot;,&quot;width&quot;:&quot;898.7427&quot;,&quot;top&quot;:&quot;120.1403&quot;,&quot;left&quot;:&quot;30.80008&quot;}"/>
  <p:tag name="CELL_POSITION" val="1,1,3.946234,67.783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38,77504&quot;,&quot;width&quot;:&quot;150,2362&quot;,&quot;top&quot;:&quot;252,6&quot;,&quot;left&quot;:&quot;254,3024&quot;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3,599921&quot;,&quot;width&quot;:&quot;301,8694&quot;,&quot;top&quot;:&quot;142,0513&quot;,&quot;left&quot;:&quot;420,7458&quot;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36,28425&quot;,&quot;width&quot;:&quot;118,1509&quot;,&quot;top&quot;:&quot;107,6183&quot;,&quot;left&quot;:&quot;11,20441&quot;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3,599921&quot;,&quot;width&quot;:&quot;301,8694&quot;,&quot;top&quot;:&quot;142,0513&quot;,&quot;left&quot;:&quot;420,7458&quot;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3,599921&quot;,&quot;width&quot;:&quot;301,8694&quot;,&quot;top&quot;:&quot;142,0513&quot;,&quot;left&quot;:&quot;420,7458&quot;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3,599921&quot;,&quot;width&quot;:&quot;301,8694&quot;,&quot;top&quot;:&quot;142,0513&quot;,&quot;left&quot;:&quot;420,7458&quot;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3,599921&quot;,&quot;width&quot;:&quot;301,8694&quot;,&quot;top&quot;:&quot;142,0513&quot;,&quot;left&quot;:&quot;420,7458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3,599921&quot;,&quot;width&quot;:&quot;448,4005&quot;,&quot;top&quot;:&quot;209,8276&quot;,&quot;left&quot;:&quot;430,2931&quot;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3,90315&quot;,&quot;width&quot;:&quot;417,1752&quot;,&quot;top&quot;:&quot;290,5665&quot;,&quot;left&quot;:&quot;470,2239&quot;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4,91811&quot;,&quot;width&quot;:&quot;353,6411&quot;,&quot;top&quot;:&quot;444,3367&quot;,&quot;left&quot;:&quot;541,2361&quot;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4,315039&quot;,&quot;width&quot;:&quot;385,4594&quot;,&quot;top&quot;:&quot;364,2332&quot;,&quot;left&quot;:&quot;503,9902&quot;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38,77504&quot;,&quot;width&quot;:&quot;150,2362&quot;,&quot;top&quot;:&quot;252,6&quot;,&quot;left&quot;:&quot;254,3024&quot;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38,77504&quot;,&quot;width&quot;:&quot;150,2362&quot;,&quot;top&quot;:&quot;331,7546&quot;,&quot;left&quot;:&quot;289,8024&quot;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38,77504&quot;,&quot;width&quot;:&quot;150,2362&quot;,&quot;top&quot;:&quot;409,4054&quot;,&quot;left&quot;:&quot;332,3024&quot;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AGEDIMENSIONPROPERTIES" val="{&quot;height&quot;:&quot;3,90315&quot;,&quot;width&quot;:&quot;417,1752&quot;,&quot;top&quot;:&quot;290,5665&quot;,&quot;left&quot;:&quot;470,2239&quot;}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WP Colour Theme">
    <a:dk1>
      <a:srgbClr val="595959"/>
    </a:dk1>
    <a:lt1>
      <a:srgbClr val="FFFFFF"/>
    </a:lt1>
    <a:dk2>
      <a:srgbClr val="000000"/>
    </a:dk2>
    <a:lt2>
      <a:srgbClr val="FFFFFF"/>
    </a:lt2>
    <a:accent1>
      <a:srgbClr val="92D400"/>
    </a:accent1>
    <a:accent2>
      <a:srgbClr val="717171"/>
    </a:accent2>
    <a:accent3>
      <a:srgbClr val="C0C0C0"/>
    </a:accent3>
    <a:accent4>
      <a:srgbClr val="3AA960"/>
    </a:accent4>
    <a:accent5>
      <a:srgbClr val="9CD4B9"/>
    </a:accent5>
    <a:accent6>
      <a:srgbClr val="006F7D"/>
    </a:accent6>
    <a:hlink>
      <a:srgbClr val="1D84C7"/>
    </a:hlink>
    <a:folHlink>
      <a:srgbClr val="8353A9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629</Words>
  <Application>Microsoft Office PowerPoint</Application>
  <PresentationFormat>Presentación en pantalla (16:10)</PresentationFormat>
  <Paragraphs>173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Calibri</vt:lpstr>
      <vt:lpstr>Century Gothic</vt:lpstr>
      <vt:lpstr>Tema de Office</vt:lpstr>
      <vt:lpstr>Presentación de PowerPoint</vt:lpstr>
      <vt:lpstr>RESUMEN HOME PANEL CARNE DE CERDO</vt:lpstr>
      <vt:lpstr>Presentación de PowerPoint</vt:lpstr>
      <vt:lpstr>Presentación de PowerPoint</vt:lpstr>
      <vt:lpstr>Presentación de PowerPoint</vt:lpstr>
      <vt:lpstr>La carne de cerdo sigue ganando hogares, aumentando la convivencia en el hogar y cerrando la brecha que tiene con Pollo y Res.</vt:lpstr>
      <vt:lpstr>Presentación de PowerPoint</vt:lpstr>
      <vt:lpstr>Presentación de PowerPoint</vt:lpstr>
      <vt:lpstr>Presentación de PowerPoint</vt:lpstr>
      <vt:lpstr>Presentación de PowerPoint</vt:lpstr>
      <vt:lpstr>Los compradores de carne de cerdo destacan en los niveles socioeconómicos medios, pero aún tenemos espacio para desarrollarnos en las puntas de la pirámide. 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Quiroga</dc:creator>
  <cp:lastModifiedBy>Laura Vanessa Rivas</cp:lastModifiedBy>
  <cp:revision>200</cp:revision>
  <dcterms:created xsi:type="dcterms:W3CDTF">2019-03-07T21:17:00Z</dcterms:created>
  <dcterms:modified xsi:type="dcterms:W3CDTF">2021-01-12T14:47:50Z</dcterms:modified>
</cp:coreProperties>
</file>